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0C_EB64800F.xml" ContentType="application/vnd.ms-powerpoint.comments+xml"/>
  <Override PartName="/ppt/notesSlides/notesSlide10.xml" ContentType="application/vnd.openxmlformats-officedocument.presentationml.notesSlide+xml"/>
  <Override PartName="/ppt/comments/modernComment_10E_EE37047F.xml" ContentType="application/vnd.ms-powerpoint.comments+xml"/>
  <Override PartName="/ppt/notesSlides/notesSlide11.xml" ContentType="application/vnd.openxmlformats-officedocument.presentationml.notesSlide+xml"/>
  <Override PartName="/ppt/comments/modernComment_110_B9BABFB.xml" ContentType="application/vnd.ms-powerpoint.comments+xml"/>
  <Override PartName="/ppt/notesSlides/notesSlide12.xml" ContentType="application/vnd.openxmlformats-officedocument.presentationml.notesSlide+xml"/>
  <Override PartName="/ppt/comments/modernComment_10F_C320CE3D.xml" ContentType="application/vnd.ms-powerpoint.comments+xml"/>
  <Override PartName="/ppt/notesSlides/notesSlide13.xml" ContentType="application/vnd.openxmlformats-officedocument.presentationml.notesSlide+xml"/>
  <Override PartName="/ppt/comments/modernComment_111_158EEB84.xml" ContentType="application/vnd.ms-powerpoint.comments+xml"/>
  <Override PartName="/ppt/notesSlides/notesSlide14.xml" ContentType="application/vnd.openxmlformats-officedocument.presentationml.notesSlide+xml"/>
  <Override PartName="/ppt/comments/modernComment_112_1CDDDD05.xml" ContentType="application/vnd.ms-powerpoint.comments+xml"/>
  <Override PartName="/ppt/notesSlides/notesSlide15.xml" ContentType="application/vnd.openxmlformats-officedocument.presentationml.notesSlide+xml"/>
  <Override PartName="/ppt/comments/modernComment_113_966097F4.xml" ContentType="application/vnd.ms-powerpoint.comments+xml"/>
  <Override PartName="/ppt/notesSlides/notesSlide16.xml" ContentType="application/vnd.openxmlformats-officedocument.presentationml.notesSlide+xml"/>
  <Override PartName="/ppt/comments/modernComment_114_66E39BF6.xml" ContentType="application/vnd.ms-powerpoint.comments+xml"/>
  <Override PartName="/ppt/notesSlides/notesSlide17.xml" ContentType="application/vnd.openxmlformats-officedocument.presentationml.notesSlide+xml"/>
  <Override PartName="/ppt/comments/modernComment_115_4B5BFF36.xml" ContentType="application/vnd.ms-powerpoint.comments+xml"/>
  <Override PartName="/ppt/notesSlides/notesSlide18.xml" ContentType="application/vnd.openxmlformats-officedocument.presentationml.notesSlide+xml"/>
  <Override PartName="/ppt/comments/modernComment_116_1DDC7546.xml" ContentType="application/vnd.ms-powerpoint.comments+xml"/>
  <Override PartName="/ppt/notesSlides/notesSlide19.xml" ContentType="application/vnd.openxmlformats-officedocument.presentationml.notesSlide+xml"/>
  <Override PartName="/ppt/comments/modernComment_118_B73FE698.xml" ContentType="application/vnd.ms-powerpoint.comments+xml"/>
  <Override PartName="/ppt/notesSlides/notesSlide20.xml" ContentType="application/vnd.openxmlformats-officedocument.presentationml.notesSlide+xml"/>
  <Override PartName="/ppt/comments/modernComment_119_1C8CE2FC.xml" ContentType="application/vnd.ms-powerpoint.comment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31"/>
  </p:notesMasterIdLst>
  <p:sldIdLst>
    <p:sldId id="257" r:id="rId5"/>
    <p:sldId id="256" r:id="rId6"/>
    <p:sldId id="266" r:id="rId7"/>
    <p:sldId id="258" r:id="rId8"/>
    <p:sldId id="267" r:id="rId9"/>
    <p:sldId id="259" r:id="rId10"/>
    <p:sldId id="260" r:id="rId11"/>
    <p:sldId id="269" r:id="rId12"/>
    <p:sldId id="268" r:id="rId13"/>
    <p:sldId id="270" r:id="rId14"/>
    <p:sldId id="272" r:id="rId15"/>
    <p:sldId id="271" r:id="rId16"/>
    <p:sldId id="273" r:id="rId17"/>
    <p:sldId id="274" r:id="rId18"/>
    <p:sldId id="275" r:id="rId19"/>
    <p:sldId id="276" r:id="rId20"/>
    <p:sldId id="277" r:id="rId21"/>
    <p:sldId id="278" r:id="rId22"/>
    <p:sldId id="282" r:id="rId23"/>
    <p:sldId id="283" r:id="rId24"/>
    <p:sldId id="284" r:id="rId25"/>
    <p:sldId id="280" r:id="rId26"/>
    <p:sldId id="281" r:id="rId27"/>
    <p:sldId id="262" r:id="rId28"/>
    <p:sldId id="263" r:id="rId29"/>
    <p:sldId id="265" r:id="rId30"/>
  </p:sldIdLst>
  <p:sldSz cx="14630400" cy="8229600"/>
  <p:notesSz cx="8229600" cy="14630400"/>
  <p:embeddedFontLst>
    <p:embeddedFont>
      <p:font typeface="Nunito Semi Bold" panose="020B0604020202020204" charset="0"/>
      <p:regular r:id="rId32"/>
    </p:embeddedFont>
    <p:embeddedFont>
      <p:font typeface="PT Sans" panose="020B0503020203020204" pitchFamily="34" charset="0"/>
      <p:regular r:id="rId33"/>
      <p:bold r:id="rId34"/>
      <p:italic r:id="rId35"/>
      <p:boldItalic r:id="rId36"/>
    </p:embeddedFont>
  </p:embeddedFontLst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FB6A288-BD83-40F9-CBA9-8FB7371A9155}" name="YINON LEVI" initials="YL" userId="S::YINONLE@rafael.co.il::13634b5c-4694-416c-822d-7ee95366bdc7" providerId="AD"/>
  <p188:author id="{90504FCE-0C29-168A-2171-4F750F4D8AD8}" name="Yinon Levi" initials="YL" userId="c6ace8a64919e2a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2FE"/>
    <a:srgbClr val="FF00FF"/>
    <a:srgbClr val="2F51FE"/>
    <a:srgbClr val="0070C0"/>
    <a:srgbClr val="00B0F0"/>
    <a:srgbClr val="F3F1FE"/>
    <a:srgbClr val="F3F3FF"/>
    <a:srgbClr val="018CE1"/>
    <a:srgbClr val="DA46DE"/>
    <a:srgbClr val="2D4D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4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3" d="100"/>
          <a:sy n="33" d="100"/>
        </p:scale>
        <p:origin x="321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3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4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2.fntdata"/><Relationship Id="rId38" Type="http://schemas.openxmlformats.org/officeDocument/2006/relationships/viewProps" Target="viewProps.xml"/></Relationships>
</file>

<file path=ppt/comments/modernComment_10C_EB64800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06C8C2A-7F66-4A0A-A1EE-F3DD23A1E784}" authorId="{90504FCE-0C29-168A-2171-4F750F4D8AD8}" created="2025-01-27T15:59:40.828">
    <pc:sldMkLst xmlns:pc="http://schemas.microsoft.com/office/powerpoint/2013/main/command">
      <pc:docMk/>
      <pc:sldMk cId="3949232143" sldId="268"/>
    </pc:sldMkLst>
    <p188:txBody>
      <a:bodyPr/>
      <a:lstStyle/>
      <a:p>
        <a:r>
          <a:rPr lang="en-IL"/>
          <a:t>Exploring Existing Technologies – Reviewing existing accessibility solutions like Tobii and GazePointer, along with Speech-to-Text technologies such as Whisper, to adopt the most suitable ones for the project.
Cost-Benefit Analysis – Evaluating technologies based on their cost (free or open-source) versus capabilities (accuracy, speed, usability).
Experiment-Based Development – Utilizing early prototypes to test the implementation of solutions in practice with small user groups.
User Involvement in the Process – 
Engaging users with disabilities early on to test the usability and suitability of the interface and features.</a:t>
        </a:r>
      </a:p>
    </p188:txBody>
  </p188:cm>
</p188:cmLst>
</file>

<file path=ppt/comments/modernComment_10E_EE37047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010D43D-0B88-474A-8D01-AFDFEEA6BE01}" authorId="{90504FCE-0C29-168A-2171-4F750F4D8AD8}" created="2025-01-27T15:59:40.828">
    <pc:sldMkLst xmlns:pc="http://schemas.microsoft.com/office/powerpoint/2013/main/command">
      <pc:docMk/>
      <pc:sldMk cId="3949232143" sldId="268"/>
    </pc:sldMkLst>
    <p188:txBody>
      <a:bodyPr/>
      <a:lstStyle/>
      <a:p>
        <a:r>
          <a:rPr lang="en-IL"/>
          <a:t>Exploring Existing Technologies – Reviewing existing accessibility solutions like Tobii and GazePointer, along with Speech-to-Text technologies such as Whisper, to adopt the most suitable ones for the project.
Cost-Benefit Analysis – Evaluating technologies based on their cost (free or open-source) versus capabilities (accuracy, speed, usability).
Experiment-Based Development – Utilizing early prototypes to test the implementation of solutions in practice with small user groups.
User Involvement in the Process – 
Engaging users with disabilities early on to test the usability and suitability of the interface and features.</a:t>
        </a:r>
      </a:p>
    </p188:txBody>
  </p188:cm>
</p188:cmLst>
</file>

<file path=ppt/comments/modernComment_10F_C320CE3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F771523-F4A8-4D0B-8124-EF8E4391D569}" authorId="{90504FCE-0C29-168A-2171-4F750F4D8AD8}" created="2025-01-27T17:45:21.540">
    <pc:sldMkLst xmlns:pc="http://schemas.microsoft.com/office/powerpoint/2013/main/command">
      <pc:docMk/>
      <pc:sldMk cId="3273707069" sldId="271"/>
    </pc:sldMkLst>
    <p188:txBody>
      <a:bodyPr/>
      <a:lstStyle/>
      <a:p>
        <a:r>
          <a:rPr lang="en-IL"/>
          <a:t>Description of the Research/Engineering Development Process:
Requirement Gathering – Understanding the unique needs of users through market research and interviews.
Design – Creating UI prototypes with a focus on simplicity and usability for accessibility.
Development – Integrating key features, such as eye-tracking and speech-to-text, into independent modules.
Testing – Conducting unit, integration, usability, and performance tests, with an emphasis on accessibility.</a:t>
        </a:r>
      </a:p>
    </p188:txBody>
  </p188:cm>
</p188:cmLst>
</file>

<file path=ppt/comments/modernComment_110_B9BABF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16D15AB-BAF9-49B5-8ED7-A744A04B6EFD}" authorId="{90504FCE-0C29-168A-2171-4F750F4D8AD8}" created="2025-01-27T15:59:40.828">
    <pc:sldMkLst xmlns:pc="http://schemas.microsoft.com/office/powerpoint/2013/main/command">
      <pc:docMk/>
      <pc:sldMk cId="3949232143" sldId="268"/>
    </pc:sldMkLst>
    <p188:txBody>
      <a:bodyPr/>
      <a:lstStyle/>
      <a:p>
        <a:r>
          <a:rPr lang="en-IL"/>
          <a:t>Exploring Existing Technologies – Reviewing existing accessibility solutions like Tobii and GazePointer, along with Speech-to-Text technologies such as Whisper, to adopt the most suitable ones for the project.
Cost-Benefit Analysis – Evaluating technologies based on their cost (free or open-source) versus capabilities (accuracy, speed, usability).
Experiment-Based Development – Utilizing early prototypes to test the implementation of solutions in practice with small user groups.
User Involvement in the Process – 
Engaging users with disabilities early on to test the usability and suitability of the interface and features.</a:t>
        </a:r>
      </a:p>
    </p188:txBody>
  </p188:cm>
</p188:cmLst>
</file>

<file path=ppt/comments/modernComment_111_158EEB8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062A135-D644-4884-9F46-CCB98ADE998A}" authorId="{2FB6A288-BD83-40F9-CBA9-8FB7371A9155}" created="2025-01-28T07:48:15.703">
    <pc:sldMkLst xmlns:pc="http://schemas.microsoft.com/office/powerpoint/2013/main/command">
      <pc:docMk/>
      <pc:sldMk cId="361687940" sldId="273"/>
    </pc:sldMkLst>
    <p188:txBody>
      <a:bodyPr/>
      <a:lstStyle/>
      <a:p>
        <a:r>
          <a:rPr lang="he-IL"/>
          <a:t>Input: The player receives stimuli (via eye-tracking or voice).
Processing: The system interprets the input and performs checks (e.g., correctness of answer).
Output: The system responds accordingly (e.g., provides hints, unlocks rooms, displays messages).
Progression: The player moves to the next stage if the answer is correct, or retries if it's incorrect.
Completion: The player completes the game when all puzzles are solved successfully.</a:t>
        </a:r>
      </a:p>
    </p188:txBody>
  </p188:cm>
</p188:cmLst>
</file>

<file path=ppt/comments/modernComment_112_1CDDDD0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2954B4E-665C-4B26-AD2C-A387C4885084}" authorId="{2FB6A288-BD83-40F9-CBA9-8FB7371A9155}" created="2025-01-28T07:45:29.866">
    <pc:sldMkLst xmlns:pc="http://schemas.microsoft.com/office/powerpoint/2013/main/command">
      <pc:docMk/>
      <pc:sldMk cId="484302085" sldId="274"/>
    </pc:sldMkLst>
    <p188:txBody>
      <a:bodyPr/>
      <a:lstStyle/>
      <a:p>
        <a:r>
          <a:rPr lang="he-IL"/>
          <a:t>Processing and Flow of Process and Interfaces:
Sequential Process Execution: Puzzle solving and room unlocking executed in sequence.
Real-Time Input Processing: Processes gaze and voice commands as they occur.
Event-Driven Triggers: Actions like puzzle solving or hint requests triggered by events.
Feedback Loop for Errors: Error handling with retries to ensure smoother gameplay.
AI Integration: Context-aware AI offers hints and suggestions based on player actions.</a:t>
        </a:r>
      </a:p>
    </p188:txBody>
  </p188:cm>
</p188:cmLst>
</file>

<file path=ppt/comments/modernComment_113_966097F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FDCF236-F45E-4786-9DDC-F9A2C161BB48}" authorId="{90504FCE-0C29-168A-2171-4F750F4D8AD8}" created="2025-01-27T15:59:40.828">
    <pc:sldMkLst xmlns:pc="http://schemas.microsoft.com/office/powerpoint/2013/main/command">
      <pc:docMk/>
      <pc:sldMk cId="3949232143" sldId="268"/>
    </pc:sldMkLst>
    <p188:txBody>
      <a:bodyPr/>
      <a:lstStyle/>
      <a:p>
        <a:r>
          <a:rPr lang="he-IL"/>
          <a:t>Software Architecture:
Object-Oriented Design: Modular structure with classes for Game, Player, 
Puzzle, etc.
Modular Components: Separate components for each game functionality (e.g., puzzles, rooms).
Centralized Game Controller: Manages overall game state and player progress.
Data Storage: Flexible storage via JSON and SQLite for game state and player data.
Cross-Platform Compatibility: Ensures functionality across various systems and configurations.</a:t>
        </a:r>
      </a:p>
    </p188:txBody>
  </p188:cm>
</p188:cmLst>
</file>

<file path=ppt/comments/modernComment_114_66E39BF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8B321FE-55E5-417C-A7A0-C8B5E034E44F}" authorId="{90504FCE-0C29-168A-2171-4F750F4D8AD8}" created="2025-01-27T15:59:40.828">
    <pc:sldMkLst xmlns:pc="http://schemas.microsoft.com/office/powerpoint/2013/main/command">
      <pc:docMk/>
      <pc:sldMk cId="3949232143" sldId="268"/>
    </pc:sldMkLst>
    <p188:txBody>
      <a:bodyPr/>
      <a:lstStyle/>
      <a:p>
        <a:r>
          <a:rPr lang="he-IL"/>
          <a:t>Data Structure:
JSON for Progress and States: Stores game progress and puzzle states in a structured format.
SQLite for Player Data: Efficient real-time data management for player stats and progress.
Queue-Based Systems: Manages concurrent input from gaze and voice commands.
Lightweight Structures: Optimized for memory usage to support smooth performance.
Real-Time Updates: Ensures consistent synchronization across the game systems</a:t>
        </a:r>
      </a:p>
    </p188:txBody>
  </p188:cm>
</p188:cmLst>
</file>

<file path=ppt/comments/modernComment_115_4B5BFF3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99DE036-B23C-4897-837B-F14B986FA52E}" authorId="{90504FCE-0C29-168A-2171-4F750F4D8AD8}" created="2025-01-27T15:59:40.828">
    <pc:sldMkLst xmlns:pc="http://schemas.microsoft.com/office/powerpoint/2013/main/command">
      <pc:docMk/>
      <pc:sldMk cId="3949232143" sldId="268"/>
    </pc:sldMkLst>
    <p188:txBody>
      <a:bodyPr/>
      <a:lstStyle/>
      <a:p>
        <a:r>
          <a:rPr lang="en-IL"/>
          <a:t>Exploring Existing Technologies – Reviewing existing accessibility solutions like Tobii and GazePointer, along with Speech-to-Text technologies such as Whisper, to adopt the most suitable ones for the project.
Cost-Benefit Analysis – Evaluating technologies based on their cost (free or open-source) versus capabilities (accuracy, speed, usability).
Experiment-Based Development – Utilizing early prototypes to test the implementation of solutions in practice with small user groups.
User Involvement in the Process – 
Engaging users with disabilities early on to test the usability and suitability of the interface and features.</a:t>
        </a:r>
      </a:p>
    </p188:txBody>
  </p188:cm>
</p188:cmLst>
</file>

<file path=ppt/comments/modernComment_116_1DDC754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32FFF96-7BAB-45AB-8AC6-C34246D21CA6}" authorId="{2FB6A288-BD83-40F9-CBA9-8FB7371A9155}" created="2025-01-28T07:22:08.149">
    <pc:sldMkLst xmlns:pc="http://schemas.microsoft.com/office/powerpoint/2013/main/command">
      <pc:docMk/>
      <pc:sldMk cId="500987206" sldId="278"/>
    </pc:sldMkLst>
    <p188:txBody>
      <a:bodyPr/>
      <a:lstStyle/>
      <a:p>
        <a:r>
          <a:rPr lang="he-IL"/>
          <a:t>1. Intuitive User Interface Design:
The interface design of EscapeCode will be simple and easy to use, with clearly organized and interactive areas.
2. Tutorial Mode:
A tutorial mode will be included to explain to the player how to use eye-tracking and speech-to-text technologies, with clear and step-by-step instructions.
3. AI Bot Interface:
The interface will feature an AI-based bot that provides hints and guidance in real-time based on the player’s game progress.
4. Accessibility Options:
The interface will support personalized adjustments to ensure accessibility for players with physical disabilities, such as font size, color contrast, and input sensitivity.
5. Visual and Auditory Feedback:
The interface will provide immediate feedback on player actions, using colors, icons, sounds, or music to indicate whether the action was successful or not.</a:t>
        </a:r>
      </a:p>
    </p188:txBody>
  </p188:cm>
</p188:cmLst>
</file>

<file path=ppt/comments/modernComment_118_B73FE69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A93F889-A13F-42D8-99A7-03C0F07BDD7B}" authorId="{2FB6A288-BD83-40F9-CBA9-8FB7371A9155}" created="2025-01-28T07:20:43.507">
    <pc:sldMkLst xmlns:pc="http://schemas.microsoft.com/office/powerpoint/2013/main/command">
      <pc:docMk/>
      <pc:sldMk cId="3074418328" sldId="280"/>
    </pc:sldMkLst>
    <p188:txBody>
      <a:bodyPr/>
      <a:lstStyle/>
      <a:p>
        <a:r>
          <a:rPr lang="he-IL"/>
          <a:t>1. Unit Testing:
Description: Test individual components (e.g., eye-tracking, speech-to-text, AI responses).
Execution: Automate tests to verify accuracy under different conditions.
Expected Results: Validated functionality with minimal errors.
Challenges: Variability in input accuracy, environmental factors (lighting, noise).
2. Integration Testing:
Description: Test interaction between core systems like the game engine, AI, and inputs.
Execution: Simulate scenarios like players solving puzzles with eye and voice input.
Expected Results: Seamless transitions and compatibility between systems.
Challenges: Complex integration, timing issues between systems.</a:t>
        </a:r>
      </a:p>
    </p188:txBody>
  </p188:cm>
</p188:cmLst>
</file>

<file path=ppt/comments/modernComment_119_1C8CE2F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8406F90-0117-49AF-83E3-8327C0441372}" authorId="{2FB6A288-BD83-40F9-CBA9-8FB7371A9155}" created="2025-01-28T07:20:10.033">
    <pc:sldMkLst xmlns:pc="http://schemas.microsoft.com/office/powerpoint/2013/main/command">
      <pc:docMk/>
      <pc:sldMk cId="478995196" sldId="281"/>
    </pc:sldMkLst>
    <p188:txBody>
      <a:bodyPr/>
      <a:lstStyle/>
      <a:p>
        <a:r>
          <a:rPr lang="he-IL"/>
          <a:t>3. Usability Testing:
Description: Assess the game’s accessibility and ease of navigation.
Execution: Involve target users, including those with disabilities.
Expected Results: Positive feedback on usability and navigation.
Challenges: Diverse user needs, ensuring inclusivity across all disabilities.
4. Performance Testing:
Description: Measure system resource usage (frame rates, latency, etc.).
Execution: Stress-test on mid-range PCs with standard peripherals.
Expected Results: Game runs smoothly with optimized performance.
Challenges: Balancing resource consumption and game quality under stress.</a:t>
        </a:r>
      </a:p>
    </p188:txBody>
  </p188:cm>
</p188:cmLst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186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3C695-D362-A775-392B-78A6AF336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162702-C9BE-7794-D5D6-DE976A1FD4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19284C-981F-2B98-DEDA-0A656CD03D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B82BB-23A4-9AE0-3744-D9F128AFDD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835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BE78C-EEDB-3CE3-0C26-8472F377B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1631CF-F3DA-0E7A-6CA3-7326BE5073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AE59F1-3C23-2A86-CFDD-AB0A97311C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C9D310-5517-1031-6A4C-F1C7760503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3465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8B81DA-A21A-DCF9-6F01-4A679CCA3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148650-7522-00CD-487D-EBE14BC393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EEF50D-30AD-E5CB-C3DD-3CB93468D7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A248A-337E-B81A-DC54-213ED264B0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153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79F59-CA28-5475-CFA1-EF1373198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BCC6A3-156E-DE3D-40AF-E2E974BCBD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C70735-D8DC-AE30-7D5F-E9EA9A3F83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82174-38E7-A43D-D6D6-962CEFBF06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192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72F153-682C-7451-F724-4DD9F1068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795D71-191B-47F0-7555-B60E942D77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BC0B92-C8DE-90CD-5787-6E5821EF30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E046C-F625-3BDB-EA78-EDAD655F073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699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82D4B-9128-7B83-B218-E8E1ACD2C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4FF86D-9B91-A046-76B1-A74AF5D520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34C0AB-8DF1-067F-EE41-D3B8953997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F01EF-3AD0-B2D1-33D1-ECB413FA3C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08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CB4EA-6A64-1AC5-56C8-0D473B2E1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6F18BA-1007-3461-C0C3-01755B86FC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99782D-0D4C-9486-0C80-48F4F60354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6E6AC-D336-76EB-1C5D-40040AECE2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974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A432F-F076-C49E-D659-C1DB13857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9AAF1E-E09D-10D7-4261-C3284C130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743771-421E-0F74-1070-45356E48C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28D499-1030-57B9-7165-95176D122F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554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2249E-77C6-F9B8-F9C9-866AB517B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3CF48A-E32B-C3CF-A02E-534B8F7770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D9B631-BF75-21CE-EC7A-4E34F23E26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FA8DA-E044-0843-894B-75A28881AC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3787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4DB12-54DE-6BB8-A959-FD24514AA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71B7CF-6FCB-92B2-601D-2E18949638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19069C-B5CB-710F-FC49-D3239D316E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7C5F98-FF60-B7A1-E54C-7F73B6A48D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976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E2B13-1E5E-71F2-7226-D3D37B0C1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66808C-4BC0-DB8B-F363-6C2E02C930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27DA5A-E475-517D-5296-C7BDF81E0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FD973-B457-F291-C8B0-340BE0D334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027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C6505-09AF-6710-26F3-E084A2A2A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700C18-4031-2A09-90A8-B9B1409400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AA0A7A-56BA-4808-9C8A-C95040042E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360158-B2CC-2BA7-30FC-D4A692E852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95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14762-77BE-4415-6912-1F19597ED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989A9F-6021-57B7-0668-FF126C7115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165679-327F-ADE4-BBC7-4AECB3AC0C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D1457-FB28-696B-A4C8-BCBA887D5C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39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C1330-F441-5BCD-BD42-82B3D1E05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9E9EA1-D18B-3498-F63E-6E19687125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588EEC-2FCA-062F-6B6F-B6F99212B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EF489B-5182-703A-E35F-E72531703B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624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520C5-EC61-AAC0-93F1-1501F73BD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11B6A3-F2C5-1A80-EE24-94DDE5ED47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A3D0EA-D3BF-6D2F-F8BE-491076F3B7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2F8F9-091C-E4E7-A9D1-BBB38E9EE0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271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52C682-24BC-91E5-8E35-8780C4FFD147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7085013" y="63500"/>
            <a:ext cx="48901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he-IL" sz="1000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OFFICIAL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26CE3E-603C-C366-7409-7AED5A3BF42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7085013" y="8013700"/>
            <a:ext cx="48901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he-IL" sz="1000">
                <a:solidFill>
                  <a:srgbClr val="008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OFFICIAL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E_EE37047F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0_B9BABFB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F_C320CE3D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18/10/relationships/comments" Target="../comments/modernComment_111_158EEB84.xm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2_1CDDDD0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3_966097F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4_66E39BF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5_4B5BFF3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6_1DDC7546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8_B73FE69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9_1C8CE2FC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6" Type="http://schemas.microsoft.com/office/2007/relationships/hdphoto" Target="../media/hdphoto3.wdp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2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5.wdp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C_EB64800F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23052" y="3902772"/>
            <a:ext cx="39842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GB" sz="4400" dirty="0">
                <a:solidFill>
                  <a:srgbClr val="00002E"/>
                </a:solidFill>
                <a:latin typeface="Nunito Semi Bold" pitchFamily="34" charset="0"/>
              </a:rPr>
              <a:t>Team Members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6601373" y="4763743"/>
            <a:ext cx="142765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Yinon Levi</a:t>
            </a:r>
            <a:endParaRPr lang="en-US" sz="240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469D97EE-9057-57F6-8D39-F45B71AA508F}"/>
              </a:ext>
            </a:extLst>
          </p:cNvPr>
          <p:cNvSpPr/>
          <p:nvPr/>
        </p:nvSpPr>
        <p:spPr>
          <a:xfrm>
            <a:off x="6404824" y="5272646"/>
            <a:ext cx="182074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Shahaf</a:t>
            </a: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Israel</a:t>
            </a:r>
            <a:endParaRPr lang="en-US" sz="24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EEDC0FFC-EDDF-2BBD-3367-5123F8B9967A}"/>
              </a:ext>
            </a:extLst>
          </p:cNvPr>
          <p:cNvSpPr/>
          <p:nvPr/>
        </p:nvSpPr>
        <p:spPr>
          <a:xfrm>
            <a:off x="5994691" y="6145784"/>
            <a:ext cx="264101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GB" sz="4400" dirty="0">
                <a:solidFill>
                  <a:srgbClr val="00002E"/>
                </a:solidFill>
                <a:latin typeface="Nunito Semi Bold" pitchFamily="34" charset="0"/>
              </a:rPr>
              <a:t>Supervisor</a:t>
            </a:r>
            <a:endParaRPr lang="en-US" sz="4400" dirty="0"/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519B7768-BEA7-6CA7-A55C-995678CED65A}"/>
              </a:ext>
            </a:extLst>
          </p:cNvPr>
          <p:cNvSpPr/>
          <p:nvPr/>
        </p:nvSpPr>
        <p:spPr>
          <a:xfrm>
            <a:off x="6082278" y="6959923"/>
            <a:ext cx="24658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Dr. Moshe </a:t>
            </a:r>
            <a:r>
              <a:rPr lang="en-US" sz="24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Sulamy</a:t>
            </a:r>
            <a:endParaRPr lang="en-US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32D3FEA-055F-E1A2-D4D9-A0B6343B7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F1F2F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692249"/>
            <a:ext cx="9753600" cy="2971800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11C8C-EB98-6BB8-853F-23260D34B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76B2455-0B3A-B8B5-B50B-E72BE3B1A248}"/>
              </a:ext>
            </a:extLst>
          </p:cNvPr>
          <p:cNvSpPr/>
          <p:nvPr/>
        </p:nvSpPr>
        <p:spPr>
          <a:xfrm>
            <a:off x="1927262" y="1192296"/>
            <a:ext cx="893252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Development Frameworks &amp; Tools</a:t>
            </a:r>
            <a:endParaRPr lang="en-US" sz="44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45AB7E93-94C6-6140-DF82-F835F6443059}"/>
              </a:ext>
            </a:extLst>
          </p:cNvPr>
          <p:cNvSpPr/>
          <p:nvPr/>
        </p:nvSpPr>
        <p:spPr>
          <a:xfrm>
            <a:off x="2705097" y="2712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Unity 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7BAEA318-D72E-A6BF-C486-0C56CA2865CF}"/>
              </a:ext>
            </a:extLst>
          </p:cNvPr>
          <p:cNvSpPr/>
          <p:nvPr/>
        </p:nvSpPr>
        <p:spPr>
          <a:xfrm>
            <a:off x="2705096" y="3208246"/>
            <a:ext cx="42545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game engine used for designing the interface and puzzles in the escape rooms</a:t>
            </a:r>
            <a:endParaRPr lang="en-US" sz="18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4EFB277B-B8BF-6FCF-3EE4-DE53F2AACA1D}"/>
              </a:ext>
            </a:extLst>
          </p:cNvPr>
          <p:cNvSpPr/>
          <p:nvPr/>
        </p:nvSpPr>
        <p:spPr>
          <a:xfrm>
            <a:off x="2705098" y="48584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OpenCV  </a:t>
            </a:r>
            <a:endParaRPr lang="en-US" sz="22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8E2AB410-0334-9EBD-6AB7-03D578E7CA1D}"/>
              </a:ext>
            </a:extLst>
          </p:cNvPr>
          <p:cNvSpPr/>
          <p:nvPr/>
        </p:nvSpPr>
        <p:spPr>
          <a:xfrm>
            <a:off x="2705098" y="5353959"/>
            <a:ext cx="394889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 offline library for eye-tracking using standard webcams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F4746547-6BF9-D2D3-0DF0-62EDB332C93E}"/>
              </a:ext>
            </a:extLst>
          </p:cNvPr>
          <p:cNvSpPr/>
          <p:nvPr/>
        </p:nvSpPr>
        <p:spPr>
          <a:xfrm>
            <a:off x="9485943" y="48584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GB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Rasa </a:t>
            </a:r>
            <a:endParaRPr lang="en-US" sz="2200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8AF68A1F-8844-F4DF-2F98-17CC0826D8A7}"/>
              </a:ext>
            </a:extLst>
          </p:cNvPr>
          <p:cNvSpPr/>
          <p:nvPr/>
        </p:nvSpPr>
        <p:spPr>
          <a:xfrm>
            <a:off x="9485942" y="5353959"/>
            <a:ext cx="408662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platform for developing an offline, interactive, customized AI bot</a:t>
            </a:r>
            <a:endParaRPr lang="en-US" sz="1850" dirty="0"/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7E5FC530-694A-0622-9FA4-51693A2AC3F4}"/>
              </a:ext>
            </a:extLst>
          </p:cNvPr>
          <p:cNvSpPr/>
          <p:nvPr/>
        </p:nvSpPr>
        <p:spPr>
          <a:xfrm>
            <a:off x="9485943" y="2712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Whisper</a:t>
            </a:r>
            <a:endParaRPr lang="en-US" sz="2200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253C35D1-D40B-DB6A-F468-16902FB1B251}"/>
              </a:ext>
            </a:extLst>
          </p:cNvPr>
          <p:cNvSpPr/>
          <p:nvPr/>
        </p:nvSpPr>
        <p:spPr>
          <a:xfrm>
            <a:off x="9485942" y="3208246"/>
            <a:ext cx="408662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Implementing offline Speech-to-Text functionality</a:t>
            </a:r>
            <a:endParaRPr lang="en-US" sz="1850" dirty="0"/>
          </a:p>
        </p:txBody>
      </p:sp>
      <p:sp>
        <p:nvSpPr>
          <p:cNvPr id="21" name="Multiplication Sign 20">
            <a:extLst>
              <a:ext uri="{FF2B5EF4-FFF2-40B4-BE49-F238E27FC236}">
                <a16:creationId xmlns:a16="http://schemas.microsoft.com/office/drawing/2014/main" id="{B9A90D8F-C1AA-835E-270E-84723C7DEC5C}"/>
              </a:ext>
            </a:extLst>
          </p:cNvPr>
          <p:cNvSpPr/>
          <p:nvPr/>
        </p:nvSpPr>
        <p:spPr>
          <a:xfrm>
            <a:off x="2115631" y="4787060"/>
            <a:ext cx="442096" cy="494669"/>
          </a:xfrm>
          <a:prstGeom prst="mathMultiply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2" name="Multiplication Sign 21">
            <a:extLst>
              <a:ext uri="{FF2B5EF4-FFF2-40B4-BE49-F238E27FC236}">
                <a16:creationId xmlns:a16="http://schemas.microsoft.com/office/drawing/2014/main" id="{1A4A707E-3E14-DE4D-4EDB-DE63B78D7889}"/>
              </a:ext>
            </a:extLst>
          </p:cNvPr>
          <p:cNvSpPr/>
          <p:nvPr/>
        </p:nvSpPr>
        <p:spPr>
          <a:xfrm>
            <a:off x="2107226" y="2635363"/>
            <a:ext cx="442096" cy="49466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4" name="Multiplication Sign 23">
            <a:extLst>
              <a:ext uri="{FF2B5EF4-FFF2-40B4-BE49-F238E27FC236}">
                <a16:creationId xmlns:a16="http://schemas.microsoft.com/office/drawing/2014/main" id="{75E30908-8A22-C745-5B4B-7663E7DEA993}"/>
              </a:ext>
            </a:extLst>
          </p:cNvPr>
          <p:cNvSpPr/>
          <p:nvPr/>
        </p:nvSpPr>
        <p:spPr>
          <a:xfrm>
            <a:off x="8888072" y="2678842"/>
            <a:ext cx="442096" cy="494669"/>
          </a:xfrm>
          <a:prstGeom prst="mathMultiply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5" name="Multiplication Sign 24">
            <a:extLst>
              <a:ext uri="{FF2B5EF4-FFF2-40B4-BE49-F238E27FC236}">
                <a16:creationId xmlns:a16="http://schemas.microsoft.com/office/drawing/2014/main" id="{0E91513D-2093-10D3-4B5B-D9FA0D80401A}"/>
              </a:ext>
            </a:extLst>
          </p:cNvPr>
          <p:cNvSpPr/>
          <p:nvPr/>
        </p:nvSpPr>
        <p:spPr>
          <a:xfrm>
            <a:off x="8888072" y="4824555"/>
            <a:ext cx="442096" cy="494669"/>
          </a:xfrm>
          <a:prstGeom prst="mathMultiply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9658303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5BFFD-812D-ED68-EB5A-70BADEFB8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C6ACB05B-5020-CE03-B1F5-804D59A8FCFE}"/>
              </a:ext>
            </a:extLst>
          </p:cNvPr>
          <p:cNvSpPr/>
          <p:nvPr/>
        </p:nvSpPr>
        <p:spPr>
          <a:xfrm>
            <a:off x="2750886" y="3040967"/>
            <a:ext cx="4248207" cy="1552544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0" name="Shape 4">
            <a:extLst>
              <a:ext uri="{FF2B5EF4-FFF2-40B4-BE49-F238E27FC236}">
                <a16:creationId xmlns:a16="http://schemas.microsoft.com/office/drawing/2014/main" id="{BCC59DF0-8CF7-EDCA-4A84-089D85D8B7DA}"/>
              </a:ext>
            </a:extLst>
          </p:cNvPr>
          <p:cNvSpPr/>
          <p:nvPr/>
        </p:nvSpPr>
        <p:spPr>
          <a:xfrm>
            <a:off x="7154527" y="3040967"/>
            <a:ext cx="4563431" cy="1552543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1" name="Shape 7">
            <a:extLst>
              <a:ext uri="{FF2B5EF4-FFF2-40B4-BE49-F238E27FC236}">
                <a16:creationId xmlns:a16="http://schemas.microsoft.com/office/drawing/2014/main" id="{87D3E8BE-9A3C-6069-EC6A-98B1566FAB1B}"/>
              </a:ext>
            </a:extLst>
          </p:cNvPr>
          <p:cNvSpPr/>
          <p:nvPr/>
        </p:nvSpPr>
        <p:spPr>
          <a:xfrm>
            <a:off x="2750887" y="4850958"/>
            <a:ext cx="8967072" cy="1690586"/>
          </a:xfrm>
          <a:prstGeom prst="roundRect">
            <a:avLst>
              <a:gd name="adj" fmla="val 2559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FAB8A650-8FB7-B88B-44BC-A4066B512A1A}"/>
              </a:ext>
            </a:extLst>
          </p:cNvPr>
          <p:cNvSpPr/>
          <p:nvPr/>
        </p:nvSpPr>
        <p:spPr>
          <a:xfrm>
            <a:off x="5616476" y="1457977"/>
            <a:ext cx="291143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Constraints</a:t>
            </a:r>
            <a:endParaRPr lang="en-US" sz="44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7ECD91A7-46D9-3384-4ED6-51908ED94043}"/>
              </a:ext>
            </a:extLst>
          </p:cNvPr>
          <p:cNvSpPr/>
          <p:nvPr/>
        </p:nvSpPr>
        <p:spPr>
          <a:xfrm>
            <a:off x="3291415" y="322693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Basic hardware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FE99D36-0FDC-0F80-737B-3F2FD75E1000}"/>
              </a:ext>
            </a:extLst>
          </p:cNvPr>
          <p:cNvSpPr/>
          <p:nvPr/>
        </p:nvSpPr>
        <p:spPr>
          <a:xfrm>
            <a:off x="3291415" y="3722475"/>
            <a:ext cx="335280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Support for regular cameras and microphones only</a:t>
            </a:r>
            <a:endParaRPr lang="en-US" sz="18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70B092FA-42FE-BBEF-6339-10EFEC13747E}"/>
              </a:ext>
            </a:extLst>
          </p:cNvPr>
          <p:cNvSpPr/>
          <p:nvPr/>
        </p:nvSpPr>
        <p:spPr>
          <a:xfrm>
            <a:off x="6970814" y="3253288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0147ACA7-2A4C-B1DE-ADFC-72360370DBE3}"/>
              </a:ext>
            </a:extLst>
          </p:cNvPr>
          <p:cNvSpPr/>
          <p:nvPr/>
        </p:nvSpPr>
        <p:spPr>
          <a:xfrm>
            <a:off x="7580771" y="322693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Time and resources</a:t>
            </a:r>
            <a:endParaRPr lang="en-US" sz="22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5A5E2243-7882-BFA7-DB9E-0D1852B0A839}"/>
              </a:ext>
            </a:extLst>
          </p:cNvPr>
          <p:cNvSpPr/>
          <p:nvPr/>
        </p:nvSpPr>
        <p:spPr>
          <a:xfrm>
            <a:off x="7580771" y="3648575"/>
            <a:ext cx="394889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of free and open-source tools due to budget constraints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0FCC5E7D-6806-9F98-5156-888B92488390}"/>
              </a:ext>
            </a:extLst>
          </p:cNvPr>
          <p:cNvSpPr/>
          <p:nvPr/>
        </p:nvSpPr>
        <p:spPr>
          <a:xfrm>
            <a:off x="3291415" y="50990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Accuracy and performance</a:t>
            </a:r>
            <a:endParaRPr lang="en-US" sz="2200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382D2698-A92C-C0F6-28E0-44EA1813891F}"/>
              </a:ext>
            </a:extLst>
          </p:cNvPr>
          <p:cNvSpPr/>
          <p:nvPr/>
        </p:nvSpPr>
        <p:spPr>
          <a:xfrm>
            <a:off x="3291415" y="5594630"/>
            <a:ext cx="787003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requirement for 90% accuracy in eye tracking and speech recognition under varied conditions</a:t>
            </a:r>
            <a:endParaRPr lang="en-US" sz="185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E26B323-4379-8169-1942-84AE95246922}"/>
              </a:ext>
            </a:extLst>
          </p:cNvPr>
          <p:cNvCxnSpPr>
            <a:cxnSpLocks/>
          </p:cNvCxnSpPr>
          <p:nvPr/>
        </p:nvCxnSpPr>
        <p:spPr>
          <a:xfrm>
            <a:off x="3217262" y="3625749"/>
            <a:ext cx="3309268" cy="0"/>
          </a:xfrm>
          <a:prstGeom prst="line">
            <a:avLst/>
          </a:prstGeom>
          <a:ln>
            <a:solidFill>
              <a:srgbClr val="2D4DF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AAA4F2-3E3C-C182-6329-FB5226525B45}"/>
              </a:ext>
            </a:extLst>
          </p:cNvPr>
          <p:cNvCxnSpPr>
            <a:cxnSpLocks/>
          </p:cNvCxnSpPr>
          <p:nvPr/>
        </p:nvCxnSpPr>
        <p:spPr>
          <a:xfrm flipV="1">
            <a:off x="7580771" y="3578886"/>
            <a:ext cx="3712840" cy="12301"/>
          </a:xfrm>
          <a:prstGeom prst="line">
            <a:avLst/>
          </a:prstGeom>
          <a:ln>
            <a:solidFill>
              <a:srgbClr val="018C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2353AF7-8364-586D-3914-E6FF1FABBFDB}"/>
              </a:ext>
            </a:extLst>
          </p:cNvPr>
          <p:cNvCxnSpPr>
            <a:cxnSpLocks/>
          </p:cNvCxnSpPr>
          <p:nvPr/>
        </p:nvCxnSpPr>
        <p:spPr>
          <a:xfrm flipV="1">
            <a:off x="3270199" y="5462471"/>
            <a:ext cx="7891254" cy="21791"/>
          </a:xfrm>
          <a:prstGeom prst="line">
            <a:avLst/>
          </a:prstGeom>
          <a:ln>
            <a:solidFill>
              <a:srgbClr val="DA46D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5148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56BA2-3021-282A-7476-172371E68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C71D9EC-B802-6244-069B-5AF8D9F33045}"/>
              </a:ext>
            </a:extLst>
          </p:cNvPr>
          <p:cNvSpPr/>
          <p:nvPr/>
        </p:nvSpPr>
        <p:spPr>
          <a:xfrm>
            <a:off x="742831" y="2627233"/>
            <a:ext cx="4994315" cy="624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endParaRPr lang="en-US" sz="390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718D46D1-15D5-4AA8-8393-C884B2516528}"/>
              </a:ext>
            </a:extLst>
          </p:cNvPr>
          <p:cNvSpPr/>
          <p:nvPr/>
        </p:nvSpPr>
        <p:spPr>
          <a:xfrm>
            <a:off x="742831" y="5913477"/>
            <a:ext cx="13144738" cy="22860"/>
          </a:xfrm>
          <a:prstGeom prst="roundRect">
            <a:avLst>
              <a:gd name="adj" fmla="val 1392776"/>
            </a:avLst>
          </a:prstGeom>
          <a:solidFill>
            <a:srgbClr val="000000">
              <a:alpha val="8000"/>
            </a:srgbClr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108E2099-B853-496B-D2BF-3C7B22F92B9E}"/>
              </a:ext>
            </a:extLst>
          </p:cNvPr>
          <p:cNvSpPr/>
          <p:nvPr/>
        </p:nvSpPr>
        <p:spPr>
          <a:xfrm>
            <a:off x="2220291" y="5170647"/>
            <a:ext cx="22860" cy="742831"/>
          </a:xfrm>
          <a:prstGeom prst="roundRect">
            <a:avLst>
              <a:gd name="adj" fmla="val 1392776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8DA9174A-6CE6-1353-26F8-6928327BD95B}"/>
              </a:ext>
            </a:extLst>
          </p:cNvPr>
          <p:cNvSpPr/>
          <p:nvPr/>
        </p:nvSpPr>
        <p:spPr>
          <a:xfrm>
            <a:off x="1993001" y="5674638"/>
            <a:ext cx="477560" cy="477560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11C51F3C-4708-B56F-7C80-5D306EF62E00}"/>
              </a:ext>
            </a:extLst>
          </p:cNvPr>
          <p:cNvSpPr/>
          <p:nvPr/>
        </p:nvSpPr>
        <p:spPr>
          <a:xfrm>
            <a:off x="2141829" y="5763578"/>
            <a:ext cx="179784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BE1A318E-ED27-4FDA-923E-A72626AC0F7F}"/>
              </a:ext>
            </a:extLst>
          </p:cNvPr>
          <p:cNvSpPr/>
          <p:nvPr/>
        </p:nvSpPr>
        <p:spPr>
          <a:xfrm>
            <a:off x="5580644" y="5913418"/>
            <a:ext cx="22860" cy="742831"/>
          </a:xfrm>
          <a:prstGeom prst="roundRect">
            <a:avLst>
              <a:gd name="adj" fmla="val 1392776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4C352692-108D-8546-E836-7CE80BD11976}"/>
              </a:ext>
            </a:extLst>
          </p:cNvPr>
          <p:cNvSpPr/>
          <p:nvPr/>
        </p:nvSpPr>
        <p:spPr>
          <a:xfrm>
            <a:off x="5353354" y="5674697"/>
            <a:ext cx="477560" cy="477560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EEA02E95-D098-782A-852B-E33D6B4BD3C4}"/>
              </a:ext>
            </a:extLst>
          </p:cNvPr>
          <p:cNvSpPr/>
          <p:nvPr/>
        </p:nvSpPr>
        <p:spPr>
          <a:xfrm>
            <a:off x="5502182" y="5763637"/>
            <a:ext cx="179784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737A6D34-BD04-020E-E3C0-9B10A4432B4F}"/>
              </a:ext>
            </a:extLst>
          </p:cNvPr>
          <p:cNvSpPr/>
          <p:nvPr/>
        </p:nvSpPr>
        <p:spPr>
          <a:xfrm>
            <a:off x="4343585" y="6868597"/>
            <a:ext cx="2497098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Design </a:t>
            </a:r>
            <a:endParaRPr lang="en-US" sz="19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94E1D103-33E6-B3EF-B66E-E541E4E3A3C5}"/>
              </a:ext>
            </a:extLst>
          </p:cNvPr>
          <p:cNvSpPr/>
          <p:nvPr/>
        </p:nvSpPr>
        <p:spPr>
          <a:xfrm>
            <a:off x="4137465" y="7179155"/>
            <a:ext cx="2932078" cy="650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GB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 UI prototypes </a:t>
            </a:r>
            <a:endParaRPr lang="en-US" sz="1650" dirty="0"/>
          </a:p>
        </p:txBody>
      </p:sp>
      <p:sp>
        <p:nvSpPr>
          <p:cNvPr id="15" name="Shape 12">
            <a:extLst>
              <a:ext uri="{FF2B5EF4-FFF2-40B4-BE49-F238E27FC236}">
                <a16:creationId xmlns:a16="http://schemas.microsoft.com/office/drawing/2014/main" id="{FB50F1FB-DC11-A410-14FB-A955BA6C5E1A}"/>
              </a:ext>
            </a:extLst>
          </p:cNvPr>
          <p:cNvSpPr/>
          <p:nvPr/>
        </p:nvSpPr>
        <p:spPr>
          <a:xfrm>
            <a:off x="8716539" y="5170706"/>
            <a:ext cx="22860" cy="742831"/>
          </a:xfrm>
          <a:prstGeom prst="roundRect">
            <a:avLst>
              <a:gd name="adj" fmla="val 1392776"/>
            </a:avLst>
          </a:prstGeom>
          <a:solidFill>
            <a:srgbClr val="DA33BF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6" name="Shape 13">
            <a:extLst>
              <a:ext uri="{FF2B5EF4-FFF2-40B4-BE49-F238E27FC236}">
                <a16:creationId xmlns:a16="http://schemas.microsoft.com/office/drawing/2014/main" id="{71C103A2-A34B-A058-AA8E-1B97F7027D75}"/>
              </a:ext>
            </a:extLst>
          </p:cNvPr>
          <p:cNvSpPr/>
          <p:nvPr/>
        </p:nvSpPr>
        <p:spPr>
          <a:xfrm>
            <a:off x="8489249" y="5674697"/>
            <a:ext cx="477560" cy="477560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F868DCC3-54EF-A9D5-A912-60436E76469B}"/>
              </a:ext>
            </a:extLst>
          </p:cNvPr>
          <p:cNvSpPr/>
          <p:nvPr/>
        </p:nvSpPr>
        <p:spPr>
          <a:xfrm>
            <a:off x="8638077" y="5763637"/>
            <a:ext cx="179784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E815FF29-6F64-47AB-F33E-11EBFAAD465E}"/>
              </a:ext>
            </a:extLst>
          </p:cNvPr>
          <p:cNvSpPr/>
          <p:nvPr/>
        </p:nvSpPr>
        <p:spPr>
          <a:xfrm>
            <a:off x="7361846" y="4331851"/>
            <a:ext cx="2732484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Development </a:t>
            </a:r>
            <a:endParaRPr lang="en-US" sz="1950" dirty="0"/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70320BF7-2482-6B72-FDFA-A5025E098278}"/>
              </a:ext>
            </a:extLst>
          </p:cNvPr>
          <p:cNvSpPr/>
          <p:nvPr/>
        </p:nvSpPr>
        <p:spPr>
          <a:xfrm>
            <a:off x="7251058" y="4625683"/>
            <a:ext cx="2930962" cy="393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GB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 core features</a:t>
            </a:r>
            <a:endParaRPr lang="en-US" sz="1650" dirty="0"/>
          </a:p>
        </p:txBody>
      </p:sp>
      <p:sp>
        <p:nvSpPr>
          <p:cNvPr id="20" name="Shape 7">
            <a:extLst>
              <a:ext uri="{FF2B5EF4-FFF2-40B4-BE49-F238E27FC236}">
                <a16:creationId xmlns:a16="http://schemas.microsoft.com/office/drawing/2014/main" id="{3E7107EE-8C3A-2BC1-9A2A-681B7E98C1A6}"/>
              </a:ext>
            </a:extLst>
          </p:cNvPr>
          <p:cNvSpPr/>
          <p:nvPr/>
        </p:nvSpPr>
        <p:spPr>
          <a:xfrm>
            <a:off x="11945064" y="5913418"/>
            <a:ext cx="22860" cy="742831"/>
          </a:xfrm>
          <a:prstGeom prst="roundRect">
            <a:avLst>
              <a:gd name="adj" fmla="val 1392776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txBody>
          <a:bodyPr/>
          <a:lstStyle/>
          <a:p>
            <a:endParaRPr lang="en-IL"/>
          </a:p>
        </p:txBody>
      </p:sp>
      <p:sp>
        <p:nvSpPr>
          <p:cNvPr id="21" name="Shape 8">
            <a:extLst>
              <a:ext uri="{FF2B5EF4-FFF2-40B4-BE49-F238E27FC236}">
                <a16:creationId xmlns:a16="http://schemas.microsoft.com/office/drawing/2014/main" id="{5732F887-C6A1-FAB0-8401-622E610D5EEE}"/>
              </a:ext>
            </a:extLst>
          </p:cNvPr>
          <p:cNvSpPr/>
          <p:nvPr/>
        </p:nvSpPr>
        <p:spPr>
          <a:xfrm>
            <a:off x="11717774" y="5674697"/>
            <a:ext cx="477560" cy="477560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7030A0"/>
            </a:solidFill>
            <a:prstDash val="solid"/>
          </a:ln>
        </p:spPr>
        <p:txBody>
          <a:bodyPr/>
          <a:lstStyle/>
          <a:p>
            <a:endParaRPr lang="en-IL">
              <a:solidFill>
                <a:srgbClr val="7030A0"/>
              </a:solidFill>
            </a:endParaRPr>
          </a:p>
        </p:txBody>
      </p:sp>
      <p:sp>
        <p:nvSpPr>
          <p:cNvPr id="22" name="Text 9">
            <a:extLst>
              <a:ext uri="{FF2B5EF4-FFF2-40B4-BE49-F238E27FC236}">
                <a16:creationId xmlns:a16="http://schemas.microsoft.com/office/drawing/2014/main" id="{961A6502-5BDA-4D40-3D28-1604F5F71563}"/>
              </a:ext>
            </a:extLst>
          </p:cNvPr>
          <p:cNvSpPr/>
          <p:nvPr/>
        </p:nvSpPr>
        <p:spPr>
          <a:xfrm>
            <a:off x="11866602" y="5763637"/>
            <a:ext cx="179784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</a:rPr>
              <a:t>4</a:t>
            </a:r>
            <a:endParaRPr lang="en-US" sz="2350" dirty="0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6D044C8A-D8C2-1C3F-A5F3-6C6DF1FB802D}"/>
              </a:ext>
            </a:extLst>
          </p:cNvPr>
          <p:cNvSpPr/>
          <p:nvPr/>
        </p:nvSpPr>
        <p:spPr>
          <a:xfrm>
            <a:off x="10708005" y="6868597"/>
            <a:ext cx="2497098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Testing </a:t>
            </a:r>
            <a:endParaRPr lang="en-US" sz="1950" dirty="0"/>
          </a:p>
        </p:txBody>
      </p:sp>
      <p:sp>
        <p:nvSpPr>
          <p:cNvPr id="24" name="Text 11">
            <a:extLst>
              <a:ext uri="{FF2B5EF4-FFF2-40B4-BE49-F238E27FC236}">
                <a16:creationId xmlns:a16="http://schemas.microsoft.com/office/drawing/2014/main" id="{FE6ACD03-1613-957A-E677-3C44C847A28B}"/>
              </a:ext>
            </a:extLst>
          </p:cNvPr>
          <p:cNvSpPr/>
          <p:nvPr/>
        </p:nvSpPr>
        <p:spPr>
          <a:xfrm>
            <a:off x="8845629" y="7281877"/>
            <a:ext cx="604194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GB" sz="1650" dirty="0">
                <a:solidFill>
                  <a:srgbClr val="00002E"/>
                </a:solidFill>
                <a:latin typeface="PT Sans" pitchFamily="34" charset="0"/>
              </a:rPr>
              <a:t>Perform different tests</a:t>
            </a:r>
            <a:endParaRPr lang="en-US" sz="165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BEF3D6BB-103F-4B39-77E2-2471688C1350}"/>
              </a:ext>
            </a:extLst>
          </p:cNvPr>
          <p:cNvSpPr/>
          <p:nvPr/>
        </p:nvSpPr>
        <p:spPr>
          <a:xfrm>
            <a:off x="1325173" y="4362081"/>
            <a:ext cx="1897810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Requirements </a:t>
            </a:r>
            <a:endParaRPr lang="en-US" sz="2200" dirty="0"/>
          </a:p>
        </p:txBody>
      </p:sp>
      <p:sp>
        <p:nvSpPr>
          <p:cNvPr id="26" name="Text 4">
            <a:extLst>
              <a:ext uri="{FF2B5EF4-FFF2-40B4-BE49-F238E27FC236}">
                <a16:creationId xmlns:a16="http://schemas.microsoft.com/office/drawing/2014/main" id="{BBC008B3-A129-9373-3980-53307EA5A816}"/>
              </a:ext>
            </a:extLst>
          </p:cNvPr>
          <p:cNvSpPr/>
          <p:nvPr/>
        </p:nvSpPr>
        <p:spPr>
          <a:xfrm>
            <a:off x="76928" y="4722079"/>
            <a:ext cx="4254503" cy="312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Identify user needs</a:t>
            </a:r>
            <a:endParaRPr lang="en-US" sz="1850" dirty="0"/>
          </a:p>
        </p:txBody>
      </p:sp>
      <p:sp>
        <p:nvSpPr>
          <p:cNvPr id="27" name="Text 0">
            <a:extLst>
              <a:ext uri="{FF2B5EF4-FFF2-40B4-BE49-F238E27FC236}">
                <a16:creationId xmlns:a16="http://schemas.microsoft.com/office/drawing/2014/main" id="{1AF88480-8C32-924A-B028-106AC49180AD}"/>
              </a:ext>
            </a:extLst>
          </p:cNvPr>
          <p:cNvSpPr/>
          <p:nvPr/>
        </p:nvSpPr>
        <p:spPr>
          <a:xfrm>
            <a:off x="836599" y="3112858"/>
            <a:ext cx="4994315" cy="624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Engineering Development Process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4196A8D-914C-7B0B-B4B4-8B78FA8848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rgbClr val="F3F3FF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26" b="41560"/>
          <a:stretch/>
        </p:blipFill>
        <p:spPr bwMode="auto">
          <a:xfrm>
            <a:off x="-1181233" y="-497704"/>
            <a:ext cx="17055081" cy="340907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70706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DE37A-BF1F-0B72-EF20-1592069A3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CA2E4C5-6C7E-52A2-61A7-12DCBEE2C0C7}"/>
              </a:ext>
            </a:extLst>
          </p:cNvPr>
          <p:cNvSpPr/>
          <p:nvPr/>
        </p:nvSpPr>
        <p:spPr>
          <a:xfrm>
            <a:off x="837724" y="710803"/>
            <a:ext cx="714887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Action Logic Overview</a:t>
            </a:r>
            <a:endParaRPr lang="en-US" sz="4400" dirty="0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3DE212BF-0ACE-A937-1C61-50CDBFB79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109" y="1773792"/>
            <a:ext cx="718065" cy="1148961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E341BD72-890A-6CA4-F91C-5168DED7C462}"/>
              </a:ext>
            </a:extLst>
          </p:cNvPr>
          <p:cNvSpPr/>
          <p:nvPr/>
        </p:nvSpPr>
        <p:spPr>
          <a:xfrm>
            <a:off x="2393513" y="183713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Input</a:t>
            </a:r>
            <a:endParaRPr lang="en-US" sz="22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CB58D196-61E0-E159-B959-2E7D395D6821}"/>
              </a:ext>
            </a:extLst>
          </p:cNvPr>
          <p:cNvSpPr/>
          <p:nvPr/>
        </p:nvSpPr>
        <p:spPr>
          <a:xfrm>
            <a:off x="2398434" y="2153186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player receives stimuli via eye-tracking or voice</a:t>
            </a:r>
            <a:endParaRPr lang="en-US" sz="1850" dirty="0"/>
          </a:p>
        </p:txBody>
      </p:sp>
      <p:pic>
        <p:nvPicPr>
          <p:cNvPr id="7" name="Image 2" descr="preencoded.png">
            <a:extLst>
              <a:ext uri="{FF2B5EF4-FFF2-40B4-BE49-F238E27FC236}">
                <a16:creationId xmlns:a16="http://schemas.microsoft.com/office/drawing/2014/main" id="{B671C9BA-D3A3-80EB-0289-E8897FCABA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3512" y="2909712"/>
            <a:ext cx="718065" cy="1148961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319C13D3-4375-5F16-83EC-EA66123ADF4F}"/>
              </a:ext>
            </a:extLst>
          </p:cNvPr>
          <p:cNvSpPr/>
          <p:nvPr/>
        </p:nvSpPr>
        <p:spPr>
          <a:xfrm>
            <a:off x="4025916" y="3022139"/>
            <a:ext cx="375820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Processing</a:t>
            </a:r>
            <a:endParaRPr lang="en-US" sz="22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264671D7-011F-4A24-F0BA-2AB0C53286DA}"/>
              </a:ext>
            </a:extLst>
          </p:cNvPr>
          <p:cNvSpPr/>
          <p:nvPr/>
        </p:nvSpPr>
        <p:spPr>
          <a:xfrm>
            <a:off x="4025915" y="332539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interprets the input and performs</a:t>
            </a:r>
            <a:endParaRPr lang="en-US" sz="1850" dirty="0"/>
          </a:p>
        </p:txBody>
      </p:sp>
      <p:pic>
        <p:nvPicPr>
          <p:cNvPr id="10" name="Image 3" descr="preencoded.png">
            <a:extLst>
              <a:ext uri="{FF2B5EF4-FFF2-40B4-BE49-F238E27FC236}">
                <a16:creationId xmlns:a16="http://schemas.microsoft.com/office/drawing/2014/main" id="{1BE9C6F8-BDC7-B150-6994-9130DB9386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5915" y="4104239"/>
            <a:ext cx="718065" cy="1148961"/>
          </a:xfrm>
          <a:prstGeom prst="rect">
            <a:avLst/>
          </a:prstGeom>
        </p:spPr>
      </p:pic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28987E11-05D9-D28D-A09D-A5F0C5D4C2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7974" y="6543462"/>
            <a:ext cx="718065" cy="1148961"/>
          </a:xfrm>
          <a:prstGeom prst="rect">
            <a:avLst/>
          </a:prstGeom>
        </p:spPr>
      </p:pic>
      <p:pic>
        <p:nvPicPr>
          <p:cNvPr id="14" name="Image 2" descr="preencoded.png">
            <a:extLst>
              <a:ext uri="{FF2B5EF4-FFF2-40B4-BE49-F238E27FC236}">
                <a16:creationId xmlns:a16="http://schemas.microsoft.com/office/drawing/2014/main" id="{B7FA3E96-D136-8841-67B3-21255E92E4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9987" y="5284053"/>
            <a:ext cx="718065" cy="1148961"/>
          </a:xfrm>
          <a:prstGeom prst="rect">
            <a:avLst/>
          </a:prstGeom>
        </p:spPr>
      </p:pic>
      <p:sp>
        <p:nvSpPr>
          <p:cNvPr id="18" name="Text 4">
            <a:extLst>
              <a:ext uri="{FF2B5EF4-FFF2-40B4-BE49-F238E27FC236}">
                <a16:creationId xmlns:a16="http://schemas.microsoft.com/office/drawing/2014/main" id="{51C506F8-4F99-447C-46E2-D30F74B184C0}"/>
              </a:ext>
            </a:extLst>
          </p:cNvPr>
          <p:cNvSpPr/>
          <p:nvPr/>
        </p:nvSpPr>
        <p:spPr>
          <a:xfrm>
            <a:off x="5939127" y="5708693"/>
            <a:ext cx="179784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he-IL" sz="1850" dirty="0">
                <a:solidFill>
                  <a:srgbClr val="00002E"/>
                </a:solidFill>
                <a:highlight>
                  <a:srgbClr val="F3F3FF"/>
                </a:highlight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850" dirty="0">
              <a:highlight>
                <a:srgbClr val="F3F3FF"/>
              </a:highlight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4CFCA838-3547-077E-F82C-1C1D0DB89A09}"/>
              </a:ext>
            </a:extLst>
          </p:cNvPr>
          <p:cNvSpPr/>
          <p:nvPr/>
        </p:nvSpPr>
        <p:spPr>
          <a:xfrm>
            <a:off x="7517114" y="6968102"/>
            <a:ext cx="179784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he-IL" sz="1850" dirty="0">
                <a:solidFill>
                  <a:srgbClr val="00002E"/>
                </a:solidFill>
                <a:highlight>
                  <a:srgbClr val="F3F3FF"/>
                </a:highlight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850" dirty="0">
              <a:highlight>
                <a:srgbClr val="F3F3FF"/>
              </a:highlight>
            </a:endParaRPr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43960CC9-7029-EBBF-35C6-E71BFDA1D80A}"/>
              </a:ext>
            </a:extLst>
          </p:cNvPr>
          <p:cNvSpPr/>
          <p:nvPr/>
        </p:nvSpPr>
        <p:spPr>
          <a:xfrm>
            <a:off x="5636121" y="4206129"/>
            <a:ext cx="375820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Output</a:t>
            </a:r>
            <a:endParaRPr lang="en-US" sz="2200" dirty="0"/>
          </a:p>
        </p:txBody>
      </p:sp>
      <p:sp>
        <p:nvSpPr>
          <p:cNvPr id="21" name="Text 4">
            <a:extLst>
              <a:ext uri="{FF2B5EF4-FFF2-40B4-BE49-F238E27FC236}">
                <a16:creationId xmlns:a16="http://schemas.microsoft.com/office/drawing/2014/main" id="{5B48D318-2624-07F7-B478-2CF2833F408E}"/>
              </a:ext>
            </a:extLst>
          </p:cNvPr>
          <p:cNvSpPr/>
          <p:nvPr/>
        </p:nvSpPr>
        <p:spPr>
          <a:xfrm>
            <a:off x="5669987" y="447035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responds accordingly</a:t>
            </a:r>
            <a:r>
              <a:rPr lang="he-IL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</a:p>
        </p:txBody>
      </p:sp>
      <p:sp>
        <p:nvSpPr>
          <p:cNvPr id="22" name="Text 3">
            <a:extLst>
              <a:ext uri="{FF2B5EF4-FFF2-40B4-BE49-F238E27FC236}">
                <a16:creationId xmlns:a16="http://schemas.microsoft.com/office/drawing/2014/main" id="{7C0BE006-4502-E1FB-D75A-5ABCD52D6F4F}"/>
              </a:ext>
            </a:extLst>
          </p:cNvPr>
          <p:cNvSpPr/>
          <p:nvPr/>
        </p:nvSpPr>
        <p:spPr>
          <a:xfrm>
            <a:off x="7247974" y="5304123"/>
            <a:ext cx="375820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Progression</a:t>
            </a:r>
            <a:endParaRPr lang="en-US" sz="2200" dirty="0"/>
          </a:p>
        </p:txBody>
      </p:sp>
      <p:sp>
        <p:nvSpPr>
          <p:cNvPr id="23" name="Text 4">
            <a:extLst>
              <a:ext uri="{FF2B5EF4-FFF2-40B4-BE49-F238E27FC236}">
                <a16:creationId xmlns:a16="http://schemas.microsoft.com/office/drawing/2014/main" id="{8501E569-124C-664F-5D86-0AD773C48697}"/>
              </a:ext>
            </a:extLst>
          </p:cNvPr>
          <p:cNvSpPr/>
          <p:nvPr/>
        </p:nvSpPr>
        <p:spPr>
          <a:xfrm>
            <a:off x="7247974" y="567248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Correct answers advance, incorrect ones require a retry</a:t>
            </a:r>
            <a:endParaRPr lang="he-IL" sz="1850" dirty="0">
              <a:solidFill>
                <a:srgbClr val="00002E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1C04A4B2-DA00-EC37-8BA1-9BA6DE883166}"/>
              </a:ext>
            </a:extLst>
          </p:cNvPr>
          <p:cNvSpPr/>
          <p:nvPr/>
        </p:nvSpPr>
        <p:spPr>
          <a:xfrm>
            <a:off x="8825961" y="6686963"/>
            <a:ext cx="375820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Completion</a:t>
            </a:r>
            <a:endParaRPr lang="en-US" sz="2200" dirty="0"/>
          </a:p>
        </p:txBody>
      </p:sp>
      <p:sp>
        <p:nvSpPr>
          <p:cNvPr id="25" name="Text 4">
            <a:extLst>
              <a:ext uri="{FF2B5EF4-FFF2-40B4-BE49-F238E27FC236}">
                <a16:creationId xmlns:a16="http://schemas.microsoft.com/office/drawing/2014/main" id="{AE0D9C77-F6F4-A164-AF99-E58D61ADDFFE}"/>
              </a:ext>
            </a:extLst>
          </p:cNvPr>
          <p:cNvSpPr/>
          <p:nvPr/>
        </p:nvSpPr>
        <p:spPr>
          <a:xfrm>
            <a:off x="8859827" y="701891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Solve all puzzles to finish the game</a:t>
            </a:r>
            <a:endParaRPr lang="he-IL" sz="1850" dirty="0">
              <a:solidFill>
                <a:srgbClr val="00002E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</p:txBody>
      </p:sp>
      <p:pic>
        <p:nvPicPr>
          <p:cNvPr id="27" name="Picture 26" descr="A video game controller in the sky&#10;&#10;AI-generated content may be incorrect.">
            <a:extLst>
              <a:ext uri="{FF2B5EF4-FFF2-40B4-BE49-F238E27FC236}">
                <a16:creationId xmlns:a16="http://schemas.microsoft.com/office/drawing/2014/main" id="{C14F5E4B-9BDD-E76F-2FA2-9B7720CD46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7990" y="-2054661"/>
            <a:ext cx="11582400" cy="7924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68794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624CF-5C2B-BB6D-D933-A0E7F3F43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E0A21629-50AA-B134-9DBF-75D2270727DB}"/>
              </a:ext>
            </a:extLst>
          </p:cNvPr>
          <p:cNvSpPr/>
          <p:nvPr/>
        </p:nvSpPr>
        <p:spPr>
          <a:xfrm>
            <a:off x="1376636" y="1178637"/>
            <a:ext cx="117077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GB" sz="4400">
                <a:solidFill>
                  <a:srgbClr val="00002E"/>
                </a:solidFill>
                <a:latin typeface="Nunito Semi Bold"/>
                <a:ea typeface="Nunito Semi Bold" pitchFamily="34" charset="-122"/>
                <a:cs typeface="Nunito Semi Bold" pitchFamily="34" charset="-120"/>
              </a:rPr>
              <a:t>Main System</a:t>
            </a:r>
            <a:r>
              <a:rPr lang="en-GB" sz="4400" dirty="0">
                <a:solidFill>
                  <a:srgbClr val="00002E"/>
                </a:solidFill>
                <a:latin typeface="Nunito Semi Bold"/>
                <a:ea typeface="Nunito Semi Bold" pitchFamily="34" charset="-122"/>
                <a:cs typeface="Nunito Semi Bold" pitchFamily="34" charset="-120"/>
              </a:rPr>
              <a:t> Process</a:t>
            </a:r>
            <a:endParaRPr lang="en-US" sz="4400" dirty="0">
              <a:latin typeface="Nunito Semi Bold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E34C8D45-EC89-BB0C-A890-1348BCBBF002}"/>
              </a:ext>
            </a:extLst>
          </p:cNvPr>
          <p:cNvSpPr/>
          <p:nvPr/>
        </p:nvSpPr>
        <p:spPr>
          <a:xfrm>
            <a:off x="1780382" y="25453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Sequential Process Execution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A932DCB7-0439-8BE8-41BB-7BF4B397BB8E}"/>
              </a:ext>
            </a:extLst>
          </p:cNvPr>
          <p:cNvSpPr/>
          <p:nvPr/>
        </p:nvSpPr>
        <p:spPr>
          <a:xfrm>
            <a:off x="1791448" y="2909348"/>
            <a:ext cx="617365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Puzzle solving and room unlocking executed in sequence</a:t>
            </a:r>
            <a:endParaRPr lang="en-US" sz="18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F5B28686-E45C-3F09-00EF-D21ABE50069A}"/>
              </a:ext>
            </a:extLst>
          </p:cNvPr>
          <p:cNvSpPr/>
          <p:nvPr/>
        </p:nvSpPr>
        <p:spPr>
          <a:xfrm>
            <a:off x="5707246" y="255233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EE77DE22-51C0-FB90-B380-932E482DCC60}"/>
              </a:ext>
            </a:extLst>
          </p:cNvPr>
          <p:cNvSpPr/>
          <p:nvPr/>
        </p:nvSpPr>
        <p:spPr>
          <a:xfrm>
            <a:off x="1791448" y="37789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Input Processing</a:t>
            </a:r>
            <a:endParaRPr lang="en-US" sz="22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769A21F0-5CFE-40F5-BBDF-8F59953484C1}"/>
              </a:ext>
            </a:extLst>
          </p:cNvPr>
          <p:cNvSpPr/>
          <p:nvPr/>
        </p:nvSpPr>
        <p:spPr>
          <a:xfrm>
            <a:off x="1791448" y="4166682"/>
            <a:ext cx="5819028" cy="46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Processes gaze and voice commands as they occur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B697CE24-E2D2-A244-E9E9-B2E1CA4A57AF}"/>
              </a:ext>
            </a:extLst>
          </p:cNvPr>
          <p:cNvSpPr/>
          <p:nvPr/>
        </p:nvSpPr>
        <p:spPr>
          <a:xfrm>
            <a:off x="1780381" y="49855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Event-Driven Triggers</a:t>
            </a:r>
            <a:endParaRPr lang="en-US" sz="2200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2D8935B4-8AC4-C6A7-0442-6CD85F122575}"/>
              </a:ext>
            </a:extLst>
          </p:cNvPr>
          <p:cNvSpPr/>
          <p:nvPr/>
        </p:nvSpPr>
        <p:spPr>
          <a:xfrm>
            <a:off x="1780381" y="5362512"/>
            <a:ext cx="7870038" cy="401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Actions like puzzle solving or hint requests triggered by events</a:t>
            </a:r>
            <a:endParaRPr lang="en-US" sz="1850" dirty="0"/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9D871448-C65E-DB84-8093-86F8C24FFD16}"/>
              </a:ext>
            </a:extLst>
          </p:cNvPr>
          <p:cNvSpPr/>
          <p:nvPr/>
        </p:nvSpPr>
        <p:spPr>
          <a:xfrm>
            <a:off x="1330869" y="2540466"/>
            <a:ext cx="319080" cy="351949"/>
          </a:xfrm>
          <a:prstGeom prst="mathMultiply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3326FB8F-B721-5E77-2293-2341DC7A922E}"/>
              </a:ext>
            </a:extLst>
          </p:cNvPr>
          <p:cNvSpPr/>
          <p:nvPr/>
        </p:nvSpPr>
        <p:spPr>
          <a:xfrm>
            <a:off x="1301761" y="3782523"/>
            <a:ext cx="319080" cy="35194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ACF57CA7-6BF0-5F1F-C9FE-DF2690936001}"/>
              </a:ext>
            </a:extLst>
          </p:cNvPr>
          <p:cNvSpPr/>
          <p:nvPr/>
        </p:nvSpPr>
        <p:spPr>
          <a:xfrm>
            <a:off x="1301761" y="4985503"/>
            <a:ext cx="319080" cy="351949"/>
          </a:xfrm>
          <a:prstGeom prst="mathMultiply">
            <a:avLst/>
          </a:prstGeom>
          <a:solidFill>
            <a:srgbClr val="0808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8C28A4A6-6EB7-E3CC-CD4B-FFE557A35629}"/>
              </a:ext>
            </a:extLst>
          </p:cNvPr>
          <p:cNvSpPr/>
          <p:nvPr/>
        </p:nvSpPr>
        <p:spPr>
          <a:xfrm>
            <a:off x="1301399" y="4981186"/>
            <a:ext cx="319080" cy="351949"/>
          </a:xfrm>
          <a:prstGeom prst="mathMultiply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8430208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5CE4CB-C40C-E124-DC7C-F5370E226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33188A6-AD9C-FF46-1DAF-331ABA068AC1}"/>
              </a:ext>
            </a:extLst>
          </p:cNvPr>
          <p:cNvSpPr/>
          <p:nvPr/>
        </p:nvSpPr>
        <p:spPr>
          <a:xfrm>
            <a:off x="1376636" y="1178637"/>
            <a:ext cx="117077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GB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Software Architecture</a:t>
            </a:r>
            <a:endParaRPr lang="en-US" sz="44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9AA2F266-47B1-9C5D-755E-13C611C74221}"/>
              </a:ext>
            </a:extLst>
          </p:cNvPr>
          <p:cNvSpPr/>
          <p:nvPr/>
        </p:nvSpPr>
        <p:spPr>
          <a:xfrm>
            <a:off x="1780382" y="25453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Object-Oriented Design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00A72C06-BDB9-6FEC-536B-02CBB16D6472}"/>
              </a:ext>
            </a:extLst>
          </p:cNvPr>
          <p:cNvSpPr/>
          <p:nvPr/>
        </p:nvSpPr>
        <p:spPr>
          <a:xfrm>
            <a:off x="1791448" y="2909348"/>
            <a:ext cx="617365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Modular structure with classes for Game, Player, Puzzle, etc</a:t>
            </a:r>
            <a:endParaRPr lang="en-US" sz="18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3400609A-28EE-EB8F-6C1A-7F408DA19BAC}"/>
              </a:ext>
            </a:extLst>
          </p:cNvPr>
          <p:cNvSpPr/>
          <p:nvPr/>
        </p:nvSpPr>
        <p:spPr>
          <a:xfrm>
            <a:off x="5707246" y="255233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4F9F0850-A4DC-343A-1BF8-2A5E5B1C6FBF}"/>
              </a:ext>
            </a:extLst>
          </p:cNvPr>
          <p:cNvSpPr/>
          <p:nvPr/>
        </p:nvSpPr>
        <p:spPr>
          <a:xfrm>
            <a:off x="1791448" y="37271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Modular Components</a:t>
            </a:r>
            <a:endParaRPr lang="en-US" sz="22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286CBA72-962F-A7F1-3CB8-7A60F84B430D}"/>
              </a:ext>
            </a:extLst>
          </p:cNvPr>
          <p:cNvSpPr/>
          <p:nvPr/>
        </p:nvSpPr>
        <p:spPr>
          <a:xfrm>
            <a:off x="1791448" y="4114923"/>
            <a:ext cx="5034562" cy="46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Separate components for each game functionality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C8F34669-F49A-2443-F360-171B3EAD0EE5}"/>
              </a:ext>
            </a:extLst>
          </p:cNvPr>
          <p:cNvSpPr/>
          <p:nvPr/>
        </p:nvSpPr>
        <p:spPr>
          <a:xfrm>
            <a:off x="1780381" y="48819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Centralized Game Controller</a:t>
            </a:r>
            <a:endParaRPr lang="en-US" sz="2200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0415658A-08AF-86BD-77C2-844884C2ACC8}"/>
              </a:ext>
            </a:extLst>
          </p:cNvPr>
          <p:cNvSpPr/>
          <p:nvPr/>
        </p:nvSpPr>
        <p:spPr>
          <a:xfrm>
            <a:off x="1780381" y="5258995"/>
            <a:ext cx="7870038" cy="401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Manages overall game state and player progress</a:t>
            </a:r>
            <a:endParaRPr lang="en-US" sz="1850" dirty="0"/>
          </a:p>
        </p:txBody>
      </p:sp>
      <p:sp>
        <p:nvSpPr>
          <p:cNvPr id="8" name="Text 11">
            <a:extLst>
              <a:ext uri="{FF2B5EF4-FFF2-40B4-BE49-F238E27FC236}">
                <a16:creationId xmlns:a16="http://schemas.microsoft.com/office/drawing/2014/main" id="{BEF73BFC-46AD-6E1C-508B-9EFF131C2C24}"/>
              </a:ext>
            </a:extLst>
          </p:cNvPr>
          <p:cNvSpPr/>
          <p:nvPr/>
        </p:nvSpPr>
        <p:spPr>
          <a:xfrm>
            <a:off x="1745875" y="60346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Cross-Platform Compatibility</a:t>
            </a:r>
            <a:endParaRPr lang="en-US" sz="2200" dirty="0"/>
          </a:p>
        </p:txBody>
      </p:sp>
      <p:sp>
        <p:nvSpPr>
          <p:cNvPr id="12" name="Text 12">
            <a:extLst>
              <a:ext uri="{FF2B5EF4-FFF2-40B4-BE49-F238E27FC236}">
                <a16:creationId xmlns:a16="http://schemas.microsoft.com/office/drawing/2014/main" id="{39CFEF48-C3EC-1B42-F8B2-8CD87BFBC192}"/>
              </a:ext>
            </a:extLst>
          </p:cNvPr>
          <p:cNvSpPr/>
          <p:nvPr/>
        </p:nvSpPr>
        <p:spPr>
          <a:xfrm>
            <a:off x="1745875" y="6411674"/>
            <a:ext cx="7870038" cy="401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Ensures functionality across various systems and configurations</a:t>
            </a:r>
            <a:endParaRPr lang="en-US" sz="1850" dirty="0"/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9B68FC28-1AE3-A017-C8B9-02CBA2B7D09B}"/>
              </a:ext>
            </a:extLst>
          </p:cNvPr>
          <p:cNvSpPr/>
          <p:nvPr/>
        </p:nvSpPr>
        <p:spPr>
          <a:xfrm>
            <a:off x="1330869" y="2540466"/>
            <a:ext cx="319080" cy="351949"/>
          </a:xfrm>
          <a:prstGeom prst="mathMultiply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B1A5F998-5708-3A0E-60B6-132AD8310F86}"/>
              </a:ext>
            </a:extLst>
          </p:cNvPr>
          <p:cNvSpPr/>
          <p:nvPr/>
        </p:nvSpPr>
        <p:spPr>
          <a:xfrm>
            <a:off x="1301761" y="3730765"/>
            <a:ext cx="319080" cy="35194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FBE7A279-4782-AF96-656A-7F3D683A80F1}"/>
              </a:ext>
            </a:extLst>
          </p:cNvPr>
          <p:cNvSpPr/>
          <p:nvPr/>
        </p:nvSpPr>
        <p:spPr>
          <a:xfrm>
            <a:off x="1301761" y="4881987"/>
            <a:ext cx="319080" cy="351949"/>
          </a:xfrm>
          <a:prstGeom prst="mathMultiply">
            <a:avLst/>
          </a:prstGeom>
          <a:solidFill>
            <a:srgbClr val="0808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FBCC287D-3F97-6A64-AAFD-F4036D336215}"/>
              </a:ext>
            </a:extLst>
          </p:cNvPr>
          <p:cNvSpPr/>
          <p:nvPr/>
        </p:nvSpPr>
        <p:spPr>
          <a:xfrm>
            <a:off x="1326430" y="4879828"/>
            <a:ext cx="319080" cy="351949"/>
          </a:xfrm>
          <a:prstGeom prst="mathMultiply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F9D718A1-AD69-F2EA-169D-0DC8C053F829}"/>
              </a:ext>
            </a:extLst>
          </p:cNvPr>
          <p:cNvSpPr/>
          <p:nvPr/>
        </p:nvSpPr>
        <p:spPr>
          <a:xfrm>
            <a:off x="1301398" y="6016358"/>
            <a:ext cx="319080" cy="351949"/>
          </a:xfrm>
          <a:prstGeom prst="mathMultiply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2A8BEA3-C522-517B-7917-A473D99B0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3F2FE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3364" y="0"/>
            <a:ext cx="6400800" cy="8229600"/>
          </a:xfrm>
          <a:prstGeom prst="rect">
            <a:avLst/>
          </a:prstGeom>
          <a:ln>
            <a:noFill/>
          </a:ln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91275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142A7-1D3F-1C58-AE2A-29281103C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E9CD568-ECCB-48AE-DE7C-7222212D2A9D}"/>
              </a:ext>
            </a:extLst>
          </p:cNvPr>
          <p:cNvSpPr/>
          <p:nvPr/>
        </p:nvSpPr>
        <p:spPr>
          <a:xfrm>
            <a:off x="1376636" y="1178637"/>
            <a:ext cx="117077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GB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Structure</a:t>
            </a:r>
            <a:endParaRPr lang="en-US" sz="44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F93CB6E2-3E38-0C91-7EA5-BFA32FDC9DE3}"/>
              </a:ext>
            </a:extLst>
          </p:cNvPr>
          <p:cNvSpPr/>
          <p:nvPr/>
        </p:nvSpPr>
        <p:spPr>
          <a:xfrm>
            <a:off x="1780382" y="25453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GB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JSON for Progress and States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2379728D-200C-B1B3-FBDA-012584DC36AE}"/>
              </a:ext>
            </a:extLst>
          </p:cNvPr>
          <p:cNvSpPr/>
          <p:nvPr/>
        </p:nvSpPr>
        <p:spPr>
          <a:xfrm>
            <a:off x="1791448" y="2909348"/>
            <a:ext cx="731868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Stores game progress and puzzle states in a structured format</a:t>
            </a:r>
            <a:endParaRPr lang="en-US" sz="18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6EE4B216-2000-28A6-3187-A5DED4C328B8}"/>
              </a:ext>
            </a:extLst>
          </p:cNvPr>
          <p:cNvSpPr/>
          <p:nvPr/>
        </p:nvSpPr>
        <p:spPr>
          <a:xfrm>
            <a:off x="5707246" y="255233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E594A8EA-928D-0B6A-6910-D69929995AE6}"/>
              </a:ext>
            </a:extLst>
          </p:cNvPr>
          <p:cNvSpPr/>
          <p:nvPr/>
        </p:nvSpPr>
        <p:spPr>
          <a:xfrm>
            <a:off x="1791448" y="37271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SQLite for Player Data</a:t>
            </a:r>
            <a:endParaRPr lang="en-US" sz="22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FFF5DCCF-45E0-1619-BDC8-75779D2D326A}"/>
              </a:ext>
            </a:extLst>
          </p:cNvPr>
          <p:cNvSpPr/>
          <p:nvPr/>
        </p:nvSpPr>
        <p:spPr>
          <a:xfrm>
            <a:off x="1791448" y="4114923"/>
            <a:ext cx="7318684" cy="46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Efficient real-time data management for player stats and progress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4" name="Text 7">
            <a:extLst>
              <a:ext uri="{FF2B5EF4-FFF2-40B4-BE49-F238E27FC236}">
                <a16:creationId xmlns:a16="http://schemas.microsoft.com/office/drawing/2014/main" id="{55504E85-88AF-1E61-A7FF-3D4D25A68E58}"/>
              </a:ext>
            </a:extLst>
          </p:cNvPr>
          <p:cNvSpPr/>
          <p:nvPr/>
        </p:nvSpPr>
        <p:spPr>
          <a:xfrm>
            <a:off x="1791448" y="48970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Lightweight Structures</a:t>
            </a:r>
            <a:endParaRPr lang="en-US" sz="2200" dirty="0"/>
          </a:p>
        </p:txBody>
      </p:sp>
      <p:sp>
        <p:nvSpPr>
          <p:cNvPr id="5" name="Text 8">
            <a:extLst>
              <a:ext uri="{FF2B5EF4-FFF2-40B4-BE49-F238E27FC236}">
                <a16:creationId xmlns:a16="http://schemas.microsoft.com/office/drawing/2014/main" id="{8FF5F4C0-BF95-A9F0-C3DB-C3B2CC78C1E7}"/>
              </a:ext>
            </a:extLst>
          </p:cNvPr>
          <p:cNvSpPr/>
          <p:nvPr/>
        </p:nvSpPr>
        <p:spPr>
          <a:xfrm>
            <a:off x="1791447" y="5284853"/>
            <a:ext cx="7521886" cy="46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Optimized for memory usage to support smooth performance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8" name="Text 11">
            <a:extLst>
              <a:ext uri="{FF2B5EF4-FFF2-40B4-BE49-F238E27FC236}">
                <a16:creationId xmlns:a16="http://schemas.microsoft.com/office/drawing/2014/main" id="{4BF5B470-9301-E69C-2C43-B693A4B159D2}"/>
              </a:ext>
            </a:extLst>
          </p:cNvPr>
          <p:cNvSpPr/>
          <p:nvPr/>
        </p:nvSpPr>
        <p:spPr>
          <a:xfrm>
            <a:off x="1780381" y="61036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12" name="Text 12">
            <a:extLst>
              <a:ext uri="{FF2B5EF4-FFF2-40B4-BE49-F238E27FC236}">
                <a16:creationId xmlns:a16="http://schemas.microsoft.com/office/drawing/2014/main" id="{D3C6FDFD-8915-AD3A-42DA-07908ACED208}"/>
              </a:ext>
            </a:extLst>
          </p:cNvPr>
          <p:cNvSpPr/>
          <p:nvPr/>
        </p:nvSpPr>
        <p:spPr>
          <a:xfrm>
            <a:off x="1780381" y="6480685"/>
            <a:ext cx="7870038" cy="401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Ensures consistent synchronization across the game systems</a:t>
            </a:r>
            <a:endParaRPr lang="en-US" sz="1850" dirty="0"/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D2921D7F-E1C5-6530-3D74-CE63E79FD5FD}"/>
              </a:ext>
            </a:extLst>
          </p:cNvPr>
          <p:cNvSpPr/>
          <p:nvPr/>
        </p:nvSpPr>
        <p:spPr>
          <a:xfrm>
            <a:off x="1330869" y="2540466"/>
            <a:ext cx="319080" cy="351949"/>
          </a:xfrm>
          <a:prstGeom prst="mathMultiply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5FDD24C7-004B-D58A-1119-F102E47543D3}"/>
              </a:ext>
            </a:extLst>
          </p:cNvPr>
          <p:cNvSpPr/>
          <p:nvPr/>
        </p:nvSpPr>
        <p:spPr>
          <a:xfrm>
            <a:off x="1301761" y="3730765"/>
            <a:ext cx="319080" cy="35194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147F6BF6-6B7D-F371-16AA-AFC65BA0101D}"/>
              </a:ext>
            </a:extLst>
          </p:cNvPr>
          <p:cNvSpPr/>
          <p:nvPr/>
        </p:nvSpPr>
        <p:spPr>
          <a:xfrm>
            <a:off x="1309177" y="4897081"/>
            <a:ext cx="319080" cy="351949"/>
          </a:xfrm>
          <a:prstGeom prst="mathMultiply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0603BDD7-1A4E-A873-F4B5-3E4B57801FB3}"/>
              </a:ext>
            </a:extLst>
          </p:cNvPr>
          <p:cNvSpPr/>
          <p:nvPr/>
        </p:nvSpPr>
        <p:spPr>
          <a:xfrm>
            <a:off x="1335904" y="6085369"/>
            <a:ext cx="319080" cy="351949"/>
          </a:xfrm>
          <a:prstGeom prst="mathMultiply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261926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03155-E2F5-02B9-E96F-0C63C076E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B4D28CBF-0045-F24D-3FE6-F28209A5F5C7}"/>
              </a:ext>
            </a:extLst>
          </p:cNvPr>
          <p:cNvSpPr/>
          <p:nvPr/>
        </p:nvSpPr>
        <p:spPr>
          <a:xfrm>
            <a:off x="4993765" y="488279"/>
            <a:ext cx="464287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 Case Diagram</a:t>
            </a:r>
            <a:endParaRPr lang="en-US" sz="44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4F79233-2F0A-033F-D3D5-6D8E0FAC9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3F2F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" y="1367671"/>
            <a:ext cx="14468475" cy="637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432031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690BD-89E8-59FC-98AD-6DE961FF3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4B0A0A1D-8AD2-7B40-EF88-970387994502}"/>
              </a:ext>
            </a:extLst>
          </p:cNvPr>
          <p:cNvSpPr/>
          <p:nvPr/>
        </p:nvSpPr>
        <p:spPr>
          <a:xfrm>
            <a:off x="1376636" y="1178637"/>
            <a:ext cx="117077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GB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Interface</a:t>
            </a:r>
            <a:endParaRPr lang="en-US" sz="44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8FCC1AEF-2A02-D52A-D472-43641E3CF763}"/>
              </a:ext>
            </a:extLst>
          </p:cNvPr>
          <p:cNvSpPr/>
          <p:nvPr/>
        </p:nvSpPr>
        <p:spPr>
          <a:xfrm>
            <a:off x="1780382" y="25453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GB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Intuitive UI Design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87532CC-FA94-A26F-6B11-9C879BF0CD18}"/>
              </a:ext>
            </a:extLst>
          </p:cNvPr>
          <p:cNvSpPr/>
          <p:nvPr/>
        </p:nvSpPr>
        <p:spPr>
          <a:xfrm>
            <a:off x="1791448" y="2909348"/>
            <a:ext cx="731868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Simple and interactive interface design</a:t>
            </a:r>
            <a:endParaRPr lang="en-US" sz="18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0F051E8E-DAF3-25E5-45F7-64215EB140BE}"/>
              </a:ext>
            </a:extLst>
          </p:cNvPr>
          <p:cNvSpPr/>
          <p:nvPr/>
        </p:nvSpPr>
        <p:spPr>
          <a:xfrm>
            <a:off x="5707246" y="255233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FDE9826A-0710-7123-3FFF-4B3F5A59BDF6}"/>
              </a:ext>
            </a:extLst>
          </p:cNvPr>
          <p:cNvSpPr/>
          <p:nvPr/>
        </p:nvSpPr>
        <p:spPr>
          <a:xfrm>
            <a:off x="1791448" y="35546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Tutorial Mode</a:t>
            </a:r>
            <a:endParaRPr lang="en-US" sz="22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2B914346-52CE-B541-3AE0-B3904031E8A4}"/>
              </a:ext>
            </a:extLst>
          </p:cNvPr>
          <p:cNvSpPr/>
          <p:nvPr/>
        </p:nvSpPr>
        <p:spPr>
          <a:xfrm>
            <a:off x="1791448" y="3942395"/>
            <a:ext cx="7318684" cy="46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Step-by-step guidance for eye-tracking and AI Bot Interface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1C9FCD05-F1CB-B6BC-9002-0B2F3375FE12}"/>
              </a:ext>
            </a:extLst>
          </p:cNvPr>
          <p:cNvSpPr/>
          <p:nvPr/>
        </p:nvSpPr>
        <p:spPr>
          <a:xfrm>
            <a:off x="1780381" y="453693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AI Bot Hints</a:t>
            </a:r>
            <a:endParaRPr lang="en-US" sz="2200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63CBA9EF-6D0B-8CF7-0BEA-B48E93BB72EA}"/>
              </a:ext>
            </a:extLst>
          </p:cNvPr>
          <p:cNvSpPr/>
          <p:nvPr/>
        </p:nvSpPr>
        <p:spPr>
          <a:xfrm>
            <a:off x="1780381" y="4913939"/>
            <a:ext cx="7870038" cy="401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provides hints and guidance in real-time based on the player’s game progress</a:t>
            </a:r>
            <a:endParaRPr lang="en-US" sz="1850" dirty="0"/>
          </a:p>
        </p:txBody>
      </p:sp>
      <p:sp>
        <p:nvSpPr>
          <p:cNvPr id="4" name="Text 7">
            <a:extLst>
              <a:ext uri="{FF2B5EF4-FFF2-40B4-BE49-F238E27FC236}">
                <a16:creationId xmlns:a16="http://schemas.microsoft.com/office/drawing/2014/main" id="{F78539A9-067D-A148-B455-78CB0723AE81}"/>
              </a:ext>
            </a:extLst>
          </p:cNvPr>
          <p:cNvSpPr/>
          <p:nvPr/>
        </p:nvSpPr>
        <p:spPr>
          <a:xfrm>
            <a:off x="1791448" y="55009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Accessibility Options</a:t>
            </a:r>
            <a:endParaRPr lang="en-US" sz="2200" dirty="0"/>
          </a:p>
        </p:txBody>
      </p:sp>
      <p:sp>
        <p:nvSpPr>
          <p:cNvPr id="5" name="Text 8">
            <a:extLst>
              <a:ext uri="{FF2B5EF4-FFF2-40B4-BE49-F238E27FC236}">
                <a16:creationId xmlns:a16="http://schemas.microsoft.com/office/drawing/2014/main" id="{6CD3BF21-67AF-F996-CB5E-E0C238790ED4}"/>
              </a:ext>
            </a:extLst>
          </p:cNvPr>
          <p:cNvSpPr/>
          <p:nvPr/>
        </p:nvSpPr>
        <p:spPr>
          <a:xfrm>
            <a:off x="1791447" y="5888703"/>
            <a:ext cx="8249700" cy="46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Customizable options for font size, contrast, and input sensitivity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8" name="Text 11">
            <a:extLst>
              <a:ext uri="{FF2B5EF4-FFF2-40B4-BE49-F238E27FC236}">
                <a16:creationId xmlns:a16="http://schemas.microsoft.com/office/drawing/2014/main" id="{55CBE8D1-2FA7-0792-9222-A3983D008C82}"/>
              </a:ext>
            </a:extLst>
          </p:cNvPr>
          <p:cNvSpPr/>
          <p:nvPr/>
        </p:nvSpPr>
        <p:spPr>
          <a:xfrm>
            <a:off x="1780381" y="64142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Visual and Auditory Feedback</a:t>
            </a:r>
            <a:endParaRPr lang="en-US" sz="2200" dirty="0"/>
          </a:p>
        </p:txBody>
      </p:sp>
      <p:sp>
        <p:nvSpPr>
          <p:cNvPr id="12" name="Text 12">
            <a:extLst>
              <a:ext uri="{FF2B5EF4-FFF2-40B4-BE49-F238E27FC236}">
                <a16:creationId xmlns:a16="http://schemas.microsoft.com/office/drawing/2014/main" id="{45318CD3-18D2-3FD9-8504-25928FB9A3DD}"/>
              </a:ext>
            </a:extLst>
          </p:cNvPr>
          <p:cNvSpPr/>
          <p:nvPr/>
        </p:nvSpPr>
        <p:spPr>
          <a:xfrm>
            <a:off x="1780381" y="6773982"/>
            <a:ext cx="7870038" cy="401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Immediate visual and auditory feedback on actions</a:t>
            </a:r>
            <a:endParaRPr lang="en-US" sz="1850" dirty="0"/>
          </a:p>
        </p:txBody>
      </p:sp>
      <p:sp>
        <p:nvSpPr>
          <p:cNvPr id="13" name="Multiplication Sign 12">
            <a:extLst>
              <a:ext uri="{FF2B5EF4-FFF2-40B4-BE49-F238E27FC236}">
                <a16:creationId xmlns:a16="http://schemas.microsoft.com/office/drawing/2014/main" id="{6DFD104C-DD17-6C64-3051-F8662D8E6081}"/>
              </a:ext>
            </a:extLst>
          </p:cNvPr>
          <p:cNvSpPr/>
          <p:nvPr/>
        </p:nvSpPr>
        <p:spPr>
          <a:xfrm>
            <a:off x="1330869" y="2540466"/>
            <a:ext cx="319080" cy="351949"/>
          </a:xfrm>
          <a:prstGeom prst="mathMultiply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603C6299-D139-62DD-D71A-238881EDBDBE}"/>
              </a:ext>
            </a:extLst>
          </p:cNvPr>
          <p:cNvSpPr/>
          <p:nvPr/>
        </p:nvSpPr>
        <p:spPr>
          <a:xfrm>
            <a:off x="1301761" y="3558237"/>
            <a:ext cx="319080" cy="351949"/>
          </a:xfrm>
          <a:prstGeom prst="mathMultiply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D52DB66B-CC1A-2CE3-3B9A-B2836829A236}"/>
              </a:ext>
            </a:extLst>
          </p:cNvPr>
          <p:cNvSpPr/>
          <p:nvPr/>
        </p:nvSpPr>
        <p:spPr>
          <a:xfrm>
            <a:off x="1301761" y="4536931"/>
            <a:ext cx="319080" cy="351949"/>
          </a:xfrm>
          <a:prstGeom prst="mathMultiply">
            <a:avLst/>
          </a:prstGeom>
          <a:solidFill>
            <a:srgbClr val="0808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FA44C07A-CB72-DA00-6715-8FF8AE1904CE}"/>
              </a:ext>
            </a:extLst>
          </p:cNvPr>
          <p:cNvSpPr/>
          <p:nvPr/>
        </p:nvSpPr>
        <p:spPr>
          <a:xfrm>
            <a:off x="1309177" y="5500931"/>
            <a:ext cx="319080" cy="351949"/>
          </a:xfrm>
          <a:prstGeom prst="mathMultiply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Multiplication Sign 16">
            <a:extLst>
              <a:ext uri="{FF2B5EF4-FFF2-40B4-BE49-F238E27FC236}">
                <a16:creationId xmlns:a16="http://schemas.microsoft.com/office/drawing/2014/main" id="{528EDB5C-68AE-3A0E-1CB0-91E6DA73F92F}"/>
              </a:ext>
            </a:extLst>
          </p:cNvPr>
          <p:cNvSpPr/>
          <p:nvPr/>
        </p:nvSpPr>
        <p:spPr>
          <a:xfrm>
            <a:off x="1335904" y="6395919"/>
            <a:ext cx="319080" cy="351949"/>
          </a:xfrm>
          <a:prstGeom prst="mathMultiply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0098720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4CEEB92C-97D3-5323-41CA-D30BCE1AC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" y="-9374"/>
            <a:ext cx="15582900" cy="824775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05061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497" y="0"/>
            <a:ext cx="5486400" cy="8229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 0"/>
          <p:cNvSpPr/>
          <p:nvPr/>
        </p:nvSpPr>
        <p:spPr>
          <a:xfrm>
            <a:off x="6324124" y="303978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EscapeCode</a:t>
            </a: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: A Programming Puzzle Game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Innovative Learning Through Interactive Challenges</a:t>
            </a:r>
            <a:endParaRPr lang="en-US" sz="18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8FC76CD2-1492-AD99-52D1-2C17C6F0CCA4}"/>
              </a:ext>
            </a:extLst>
          </p:cNvPr>
          <p:cNvSpPr/>
          <p:nvPr/>
        </p:nvSpPr>
        <p:spPr>
          <a:xfrm>
            <a:off x="6325914" y="535727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 accessible gaming experience for individuals with disabilities.</a:t>
            </a:r>
            <a:endParaRPr lang="en-US" sz="18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person in a suit in a room&#10;&#10;AI-generated content may be incorrect.">
            <a:extLst>
              <a:ext uri="{FF2B5EF4-FFF2-40B4-BE49-F238E27FC236}">
                <a16:creationId xmlns:a16="http://schemas.microsoft.com/office/drawing/2014/main" id="{29E40A1A-BCBA-2FDB-F15A-AF05E824D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2047" y="38100"/>
            <a:ext cx="15042362" cy="817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584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5496D77-E72A-F902-B453-4CEAFCAC5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9" y="-1"/>
            <a:ext cx="14598895" cy="820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945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8CB22-8448-0895-C38B-5A5E1BFDF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benefits of weekly testing - Collins | Freedom to Teach">
            <a:extLst>
              <a:ext uri="{FF2B5EF4-FFF2-40B4-BE49-F238E27FC236}">
                <a16:creationId xmlns:a16="http://schemas.microsoft.com/office/drawing/2014/main" id="{C1097F3C-675C-C943-6286-A57CBC70D6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758" b="81641" l="10000" r="93125">
                        <a14:foregroundMark x1="23438" y1="32891" x2="22773" y2="27227"/>
                        <a14:foregroundMark x1="20586" y1="29180" x2="23867" y2="25273"/>
                        <a14:foregroundMark x1="26680" y1="23086" x2="32773" y2="29414"/>
                        <a14:foregroundMark x1="43906" y1="51641" x2="49141" y2="52305"/>
                        <a14:foregroundMark x1="54375" y1="52500" x2="57852" y2="52500"/>
                        <a14:foregroundMark x1="87891" y1="33555" x2="88359" y2="33125"/>
                        <a14:foregroundMark x1="93125" y1="36602" x2="93125" y2="36602"/>
                        <a14:foregroundMark x1="93125" y1="36602" x2="93125" y2="36602"/>
                        <a14:foregroundMark x1="20156" y1="8281" x2="20156" y2="8281"/>
                        <a14:foregroundMark x1="24297" y1="7422" x2="21445" y2="7187"/>
                        <a14:foregroundMark x1="22344" y1="7422" x2="24961" y2="8281"/>
                        <a14:foregroundMark x1="21914" y1="6758" x2="21914" y2="6758"/>
                        <a14:foregroundMark x1="16016" y1="19375" x2="14922" y2="18945"/>
                        <a14:foregroundMark x1="23867" y1="24414" x2="23203" y2="21133"/>
                        <a14:foregroundMark x1="59727" y1="80547" x2="66719" y2="81641"/>
                        <a14:foregroundMark x1="19336" y1="26094" x2="30195" y2="33281"/>
                        <a14:foregroundMark x1="30195" y1="33281" x2="31367" y2="33242"/>
                        <a14:backgroundMark x1="24609" y1="14063" x2="24922" y2="13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0200"/>
          <a:stretch/>
        </p:blipFill>
        <p:spPr bwMode="auto">
          <a:xfrm>
            <a:off x="10437985" y="4303251"/>
            <a:ext cx="4876394" cy="437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hape 1">
            <a:extLst>
              <a:ext uri="{FF2B5EF4-FFF2-40B4-BE49-F238E27FC236}">
                <a16:creationId xmlns:a16="http://schemas.microsoft.com/office/drawing/2014/main" id="{A0D81B20-6997-2EC6-E464-114CBF473489}"/>
              </a:ext>
            </a:extLst>
          </p:cNvPr>
          <p:cNvSpPr/>
          <p:nvPr/>
        </p:nvSpPr>
        <p:spPr>
          <a:xfrm>
            <a:off x="2230864" y="5847073"/>
            <a:ext cx="4248207" cy="1552544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DA46DE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FD0BABD4-2AA3-06F4-87A1-9C4E0621A080}"/>
              </a:ext>
            </a:extLst>
          </p:cNvPr>
          <p:cNvSpPr/>
          <p:nvPr/>
        </p:nvSpPr>
        <p:spPr>
          <a:xfrm>
            <a:off x="4814818" y="569778"/>
            <a:ext cx="4998227" cy="717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GB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Test Plan Overview</a:t>
            </a:r>
            <a:endParaRPr lang="en-US" sz="4400" dirty="0"/>
          </a:p>
        </p:txBody>
      </p:sp>
      <p:sp>
        <p:nvSpPr>
          <p:cNvPr id="2" name="Shape 1">
            <a:extLst>
              <a:ext uri="{FF2B5EF4-FFF2-40B4-BE49-F238E27FC236}">
                <a16:creationId xmlns:a16="http://schemas.microsoft.com/office/drawing/2014/main" id="{5C4C66BD-8049-A6BD-BE03-0B46E754A33A}"/>
              </a:ext>
            </a:extLst>
          </p:cNvPr>
          <p:cNvSpPr/>
          <p:nvPr/>
        </p:nvSpPr>
        <p:spPr>
          <a:xfrm>
            <a:off x="2230864" y="2429637"/>
            <a:ext cx="4248207" cy="1552544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 dirty="0"/>
          </a:p>
        </p:txBody>
      </p:sp>
      <p:sp>
        <p:nvSpPr>
          <p:cNvPr id="20" name="Shape 4">
            <a:extLst>
              <a:ext uri="{FF2B5EF4-FFF2-40B4-BE49-F238E27FC236}">
                <a16:creationId xmlns:a16="http://schemas.microsoft.com/office/drawing/2014/main" id="{06E5AF71-2798-524B-003A-5FF818F9CDBC}"/>
              </a:ext>
            </a:extLst>
          </p:cNvPr>
          <p:cNvSpPr/>
          <p:nvPr/>
        </p:nvSpPr>
        <p:spPr>
          <a:xfrm>
            <a:off x="2230864" y="4150941"/>
            <a:ext cx="4248207" cy="1552543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3" name="Text 4">
            <a:extLst>
              <a:ext uri="{FF2B5EF4-FFF2-40B4-BE49-F238E27FC236}">
                <a16:creationId xmlns:a16="http://schemas.microsoft.com/office/drawing/2014/main" id="{BD51170D-B414-19F8-6C7D-38B9B2059964}"/>
              </a:ext>
            </a:extLst>
          </p:cNvPr>
          <p:cNvSpPr/>
          <p:nvPr/>
        </p:nvSpPr>
        <p:spPr>
          <a:xfrm>
            <a:off x="2609641" y="3082601"/>
            <a:ext cx="37743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Automate tests to verify accuracy under different conditions</a:t>
            </a:r>
            <a:endParaRPr lang="en-US" sz="1850" dirty="0"/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BCF41BD5-ED65-17D3-B6F7-CFB2A3FF045C}"/>
              </a:ext>
            </a:extLst>
          </p:cNvPr>
          <p:cNvSpPr/>
          <p:nvPr/>
        </p:nvSpPr>
        <p:spPr>
          <a:xfrm>
            <a:off x="2566033" y="43369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Expected Results</a:t>
            </a:r>
            <a:endParaRPr lang="en-US" sz="2200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EAE3EDE7-D897-BD6B-A83C-0EAE58C49F5F}"/>
              </a:ext>
            </a:extLst>
          </p:cNvPr>
          <p:cNvSpPr/>
          <p:nvPr/>
        </p:nvSpPr>
        <p:spPr>
          <a:xfrm>
            <a:off x="2566033" y="4768823"/>
            <a:ext cx="371284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Validated functionality with minimal errors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27" name="Text 11">
            <a:extLst>
              <a:ext uri="{FF2B5EF4-FFF2-40B4-BE49-F238E27FC236}">
                <a16:creationId xmlns:a16="http://schemas.microsoft.com/office/drawing/2014/main" id="{27D32E00-C248-53EF-3F56-6DCF3AF1FBE5}"/>
              </a:ext>
            </a:extLst>
          </p:cNvPr>
          <p:cNvSpPr/>
          <p:nvPr/>
        </p:nvSpPr>
        <p:spPr>
          <a:xfrm>
            <a:off x="2566032" y="60188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28" name="Text 12">
            <a:extLst>
              <a:ext uri="{FF2B5EF4-FFF2-40B4-BE49-F238E27FC236}">
                <a16:creationId xmlns:a16="http://schemas.microsoft.com/office/drawing/2014/main" id="{776239B6-01E7-865D-2D8C-E585EFA80F41}"/>
              </a:ext>
            </a:extLst>
          </p:cNvPr>
          <p:cNvSpPr/>
          <p:nvPr/>
        </p:nvSpPr>
        <p:spPr>
          <a:xfrm>
            <a:off x="2566034" y="6502159"/>
            <a:ext cx="361108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Variability in input accuracy, environmental factors</a:t>
            </a:r>
            <a:endParaRPr lang="en-US" sz="1850" dirty="0"/>
          </a:p>
        </p:txBody>
      </p:sp>
      <p:sp>
        <p:nvSpPr>
          <p:cNvPr id="31" name="Text 3">
            <a:extLst>
              <a:ext uri="{FF2B5EF4-FFF2-40B4-BE49-F238E27FC236}">
                <a16:creationId xmlns:a16="http://schemas.microsoft.com/office/drawing/2014/main" id="{4BA86F02-0E8B-3A36-4331-48B62877FD70}"/>
              </a:ext>
            </a:extLst>
          </p:cNvPr>
          <p:cNvSpPr/>
          <p:nvPr/>
        </p:nvSpPr>
        <p:spPr>
          <a:xfrm>
            <a:off x="3531962" y="15522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Unit Testing</a:t>
            </a:r>
            <a:endParaRPr lang="en-US" sz="2200" dirty="0"/>
          </a:p>
        </p:txBody>
      </p:sp>
      <p:sp>
        <p:nvSpPr>
          <p:cNvPr id="32" name="Text 4">
            <a:extLst>
              <a:ext uri="{FF2B5EF4-FFF2-40B4-BE49-F238E27FC236}">
                <a16:creationId xmlns:a16="http://schemas.microsoft.com/office/drawing/2014/main" id="{29E7EE95-D102-B038-191A-2566298046F1}"/>
              </a:ext>
            </a:extLst>
          </p:cNvPr>
          <p:cNvSpPr/>
          <p:nvPr/>
        </p:nvSpPr>
        <p:spPr>
          <a:xfrm>
            <a:off x="3014360" y="1949503"/>
            <a:ext cx="2816185" cy="3721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Test individual components</a:t>
            </a:r>
            <a:endParaRPr lang="en-US" sz="185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D6BAA9D-CCEC-000F-2E3F-05DB633D47E5}"/>
              </a:ext>
            </a:extLst>
          </p:cNvPr>
          <p:cNvCxnSpPr/>
          <p:nvPr/>
        </p:nvCxnSpPr>
        <p:spPr>
          <a:xfrm>
            <a:off x="2530174" y="2969834"/>
            <a:ext cx="3611084" cy="0"/>
          </a:xfrm>
          <a:prstGeom prst="line">
            <a:avLst/>
          </a:prstGeom>
          <a:ln>
            <a:solidFill>
              <a:srgbClr val="2D4DF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15BD7EA-A746-154B-7ED8-0FC7920D1DB3}"/>
              </a:ext>
            </a:extLst>
          </p:cNvPr>
          <p:cNvCxnSpPr/>
          <p:nvPr/>
        </p:nvCxnSpPr>
        <p:spPr>
          <a:xfrm>
            <a:off x="2530174" y="4716343"/>
            <a:ext cx="3611084" cy="0"/>
          </a:xfrm>
          <a:prstGeom prst="line">
            <a:avLst/>
          </a:prstGeom>
          <a:ln>
            <a:solidFill>
              <a:srgbClr val="018C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102DFEE-4953-CB58-AEB4-9107A99F101C}"/>
              </a:ext>
            </a:extLst>
          </p:cNvPr>
          <p:cNvCxnSpPr/>
          <p:nvPr/>
        </p:nvCxnSpPr>
        <p:spPr>
          <a:xfrm>
            <a:off x="2530174" y="6381024"/>
            <a:ext cx="3611084" cy="0"/>
          </a:xfrm>
          <a:prstGeom prst="line">
            <a:avLst/>
          </a:prstGeom>
          <a:ln>
            <a:solidFill>
              <a:srgbClr val="DA46D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" name="Shape 1">
            <a:extLst>
              <a:ext uri="{FF2B5EF4-FFF2-40B4-BE49-F238E27FC236}">
                <a16:creationId xmlns:a16="http://schemas.microsoft.com/office/drawing/2014/main" id="{6E6A0DCC-CC91-075A-8355-E628187EE046}"/>
              </a:ext>
            </a:extLst>
          </p:cNvPr>
          <p:cNvSpPr/>
          <p:nvPr/>
        </p:nvSpPr>
        <p:spPr>
          <a:xfrm>
            <a:off x="8282255" y="5837678"/>
            <a:ext cx="4248207" cy="1552544"/>
          </a:xfrm>
          <a:prstGeom prst="roundRect">
            <a:avLst>
              <a:gd name="adj" fmla="val 14244"/>
            </a:avLst>
          </a:prstGeom>
          <a:noFill/>
          <a:ln w="22860">
            <a:solidFill>
              <a:srgbClr val="DA46DE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38" name="Shape 1">
            <a:extLst>
              <a:ext uri="{FF2B5EF4-FFF2-40B4-BE49-F238E27FC236}">
                <a16:creationId xmlns:a16="http://schemas.microsoft.com/office/drawing/2014/main" id="{2DECB81E-110D-C5A3-D826-EB523458331A}"/>
              </a:ext>
            </a:extLst>
          </p:cNvPr>
          <p:cNvSpPr/>
          <p:nvPr/>
        </p:nvSpPr>
        <p:spPr>
          <a:xfrm>
            <a:off x="8282255" y="2420242"/>
            <a:ext cx="4248207" cy="1552544"/>
          </a:xfrm>
          <a:prstGeom prst="roundRect">
            <a:avLst>
              <a:gd name="adj" fmla="val 14244"/>
            </a:avLst>
          </a:prstGeom>
          <a:noFill/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 dirty="0"/>
          </a:p>
        </p:txBody>
      </p:sp>
      <p:sp>
        <p:nvSpPr>
          <p:cNvPr id="39" name="Shape 4">
            <a:extLst>
              <a:ext uri="{FF2B5EF4-FFF2-40B4-BE49-F238E27FC236}">
                <a16:creationId xmlns:a16="http://schemas.microsoft.com/office/drawing/2014/main" id="{0656C415-C4A5-344C-466E-ADAFFCC1BDC1}"/>
              </a:ext>
            </a:extLst>
          </p:cNvPr>
          <p:cNvSpPr/>
          <p:nvPr/>
        </p:nvSpPr>
        <p:spPr>
          <a:xfrm>
            <a:off x="8282255" y="4141546"/>
            <a:ext cx="4248207" cy="1552543"/>
          </a:xfrm>
          <a:prstGeom prst="roundRect">
            <a:avLst>
              <a:gd name="adj" fmla="val 14244"/>
            </a:avLst>
          </a:prstGeom>
          <a:noFill/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41" name="Text 4">
            <a:extLst>
              <a:ext uri="{FF2B5EF4-FFF2-40B4-BE49-F238E27FC236}">
                <a16:creationId xmlns:a16="http://schemas.microsoft.com/office/drawing/2014/main" id="{9D91149D-23C3-9312-09D3-7F29F4A6D7AA}"/>
              </a:ext>
            </a:extLst>
          </p:cNvPr>
          <p:cNvSpPr/>
          <p:nvPr/>
        </p:nvSpPr>
        <p:spPr>
          <a:xfrm>
            <a:off x="8617425" y="3045484"/>
            <a:ext cx="409936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Simulating puzzle-solving with eye tracking and voice commands</a:t>
            </a:r>
            <a:endParaRPr lang="en-US" sz="1850" dirty="0"/>
          </a:p>
        </p:txBody>
      </p:sp>
      <p:sp>
        <p:nvSpPr>
          <p:cNvPr id="42" name="Text 7">
            <a:extLst>
              <a:ext uri="{FF2B5EF4-FFF2-40B4-BE49-F238E27FC236}">
                <a16:creationId xmlns:a16="http://schemas.microsoft.com/office/drawing/2014/main" id="{35B8310E-AB48-0C96-1268-4DADB29B36DE}"/>
              </a:ext>
            </a:extLst>
          </p:cNvPr>
          <p:cNvSpPr/>
          <p:nvPr/>
        </p:nvSpPr>
        <p:spPr>
          <a:xfrm>
            <a:off x="8617424" y="432751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Expected Results</a:t>
            </a:r>
            <a:endParaRPr lang="en-US" sz="2200" dirty="0"/>
          </a:p>
        </p:txBody>
      </p:sp>
      <p:sp>
        <p:nvSpPr>
          <p:cNvPr id="43" name="Text 8">
            <a:extLst>
              <a:ext uri="{FF2B5EF4-FFF2-40B4-BE49-F238E27FC236}">
                <a16:creationId xmlns:a16="http://schemas.microsoft.com/office/drawing/2014/main" id="{013059DE-F5DE-B5C2-C911-2D2C8BA38F27}"/>
              </a:ext>
            </a:extLst>
          </p:cNvPr>
          <p:cNvSpPr/>
          <p:nvPr/>
        </p:nvSpPr>
        <p:spPr>
          <a:xfrm>
            <a:off x="8617424" y="4795286"/>
            <a:ext cx="371284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Seamless transitions and compatibility between systems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44" name="Text 11">
            <a:extLst>
              <a:ext uri="{FF2B5EF4-FFF2-40B4-BE49-F238E27FC236}">
                <a16:creationId xmlns:a16="http://schemas.microsoft.com/office/drawing/2014/main" id="{264BCB52-DC2D-A180-503C-384DEB3006FF}"/>
              </a:ext>
            </a:extLst>
          </p:cNvPr>
          <p:cNvSpPr/>
          <p:nvPr/>
        </p:nvSpPr>
        <p:spPr>
          <a:xfrm>
            <a:off x="8617423" y="60094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45" name="Text 12">
            <a:extLst>
              <a:ext uri="{FF2B5EF4-FFF2-40B4-BE49-F238E27FC236}">
                <a16:creationId xmlns:a16="http://schemas.microsoft.com/office/drawing/2014/main" id="{3D4A6B10-23A0-FA0D-B074-8B66566D8329}"/>
              </a:ext>
            </a:extLst>
          </p:cNvPr>
          <p:cNvSpPr/>
          <p:nvPr/>
        </p:nvSpPr>
        <p:spPr>
          <a:xfrm>
            <a:off x="8617425" y="6492764"/>
            <a:ext cx="361108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Complex integration, timing issues between systems</a:t>
            </a:r>
            <a:endParaRPr lang="en-US" sz="1850" dirty="0"/>
          </a:p>
        </p:txBody>
      </p:sp>
      <p:sp>
        <p:nvSpPr>
          <p:cNvPr id="46" name="Text 3">
            <a:extLst>
              <a:ext uri="{FF2B5EF4-FFF2-40B4-BE49-F238E27FC236}">
                <a16:creationId xmlns:a16="http://schemas.microsoft.com/office/drawing/2014/main" id="{5469A85A-0D72-239F-964F-430FFAE854BB}"/>
              </a:ext>
            </a:extLst>
          </p:cNvPr>
          <p:cNvSpPr/>
          <p:nvPr/>
        </p:nvSpPr>
        <p:spPr>
          <a:xfrm>
            <a:off x="9258301" y="1560648"/>
            <a:ext cx="225761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Integration Testing</a:t>
            </a:r>
            <a:endParaRPr lang="en-US" sz="2200" dirty="0"/>
          </a:p>
        </p:txBody>
      </p:sp>
      <p:sp>
        <p:nvSpPr>
          <p:cNvPr id="47" name="Text 4">
            <a:extLst>
              <a:ext uri="{FF2B5EF4-FFF2-40B4-BE49-F238E27FC236}">
                <a16:creationId xmlns:a16="http://schemas.microsoft.com/office/drawing/2014/main" id="{A0FA3E64-AB9E-1AD9-97CA-C790F1D70EFE}"/>
              </a:ext>
            </a:extLst>
          </p:cNvPr>
          <p:cNvSpPr/>
          <p:nvPr/>
        </p:nvSpPr>
        <p:spPr>
          <a:xfrm>
            <a:off x="8555063" y="1947159"/>
            <a:ext cx="3825767" cy="425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Test interaction between core systems</a:t>
            </a:r>
            <a:endParaRPr lang="en-US" sz="1850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3972F5B-0BA0-92DF-F148-E60DEEA4CFC5}"/>
              </a:ext>
            </a:extLst>
          </p:cNvPr>
          <p:cNvCxnSpPr/>
          <p:nvPr/>
        </p:nvCxnSpPr>
        <p:spPr>
          <a:xfrm>
            <a:off x="8581565" y="2960439"/>
            <a:ext cx="3611084" cy="0"/>
          </a:xfrm>
          <a:prstGeom prst="line">
            <a:avLst/>
          </a:prstGeom>
          <a:ln>
            <a:solidFill>
              <a:srgbClr val="2D4DF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4D97FDE-BE67-4E14-1708-DBDFCA9C2EC4}"/>
              </a:ext>
            </a:extLst>
          </p:cNvPr>
          <p:cNvCxnSpPr/>
          <p:nvPr/>
        </p:nvCxnSpPr>
        <p:spPr>
          <a:xfrm>
            <a:off x="8581565" y="4706948"/>
            <a:ext cx="3611084" cy="0"/>
          </a:xfrm>
          <a:prstGeom prst="line">
            <a:avLst/>
          </a:prstGeom>
          <a:ln>
            <a:solidFill>
              <a:srgbClr val="018C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6BC43D5-9A4C-9932-D25E-E6B42DC426CE}"/>
              </a:ext>
            </a:extLst>
          </p:cNvPr>
          <p:cNvCxnSpPr/>
          <p:nvPr/>
        </p:nvCxnSpPr>
        <p:spPr>
          <a:xfrm>
            <a:off x="8581565" y="6371629"/>
            <a:ext cx="3611084" cy="0"/>
          </a:xfrm>
          <a:prstGeom prst="line">
            <a:avLst/>
          </a:prstGeom>
          <a:ln>
            <a:solidFill>
              <a:srgbClr val="DA46D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Text 7">
            <a:extLst>
              <a:ext uri="{FF2B5EF4-FFF2-40B4-BE49-F238E27FC236}">
                <a16:creationId xmlns:a16="http://schemas.microsoft.com/office/drawing/2014/main" id="{22F24642-C16D-C6E6-A172-49545851FD98}"/>
              </a:ext>
            </a:extLst>
          </p:cNvPr>
          <p:cNvSpPr/>
          <p:nvPr/>
        </p:nvSpPr>
        <p:spPr>
          <a:xfrm>
            <a:off x="2566031" y="258573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Execution</a:t>
            </a:r>
            <a:endParaRPr lang="en-US" sz="2200" dirty="0"/>
          </a:p>
        </p:txBody>
      </p:sp>
      <p:sp>
        <p:nvSpPr>
          <p:cNvPr id="7" name="Text 7">
            <a:extLst>
              <a:ext uri="{FF2B5EF4-FFF2-40B4-BE49-F238E27FC236}">
                <a16:creationId xmlns:a16="http://schemas.microsoft.com/office/drawing/2014/main" id="{0D37B494-EA8D-E83B-74A9-D3DC000B4A07}"/>
              </a:ext>
            </a:extLst>
          </p:cNvPr>
          <p:cNvSpPr/>
          <p:nvPr/>
        </p:nvSpPr>
        <p:spPr>
          <a:xfrm>
            <a:off x="8617422" y="25607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Execution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07441832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831A1-DA12-FB41-0D4D-6B8F5254B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1">
            <a:extLst>
              <a:ext uri="{FF2B5EF4-FFF2-40B4-BE49-F238E27FC236}">
                <a16:creationId xmlns:a16="http://schemas.microsoft.com/office/drawing/2014/main" id="{7713E5AD-57E7-5604-54C6-99261249C880}"/>
              </a:ext>
            </a:extLst>
          </p:cNvPr>
          <p:cNvSpPr/>
          <p:nvPr/>
        </p:nvSpPr>
        <p:spPr>
          <a:xfrm>
            <a:off x="2230864" y="5847073"/>
            <a:ext cx="4248207" cy="1552544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DA46DE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D66F804E-EF74-A217-29D0-F79CA6BC9EAA}"/>
              </a:ext>
            </a:extLst>
          </p:cNvPr>
          <p:cNvSpPr/>
          <p:nvPr/>
        </p:nvSpPr>
        <p:spPr>
          <a:xfrm>
            <a:off x="5131891" y="547245"/>
            <a:ext cx="43666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GB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Test Plan Overview</a:t>
            </a:r>
            <a:endParaRPr lang="en-US" sz="4400" dirty="0"/>
          </a:p>
        </p:txBody>
      </p:sp>
      <p:sp>
        <p:nvSpPr>
          <p:cNvPr id="2" name="Shape 1">
            <a:extLst>
              <a:ext uri="{FF2B5EF4-FFF2-40B4-BE49-F238E27FC236}">
                <a16:creationId xmlns:a16="http://schemas.microsoft.com/office/drawing/2014/main" id="{E460A46B-169A-6042-DFBD-8252DDD426FF}"/>
              </a:ext>
            </a:extLst>
          </p:cNvPr>
          <p:cNvSpPr/>
          <p:nvPr/>
        </p:nvSpPr>
        <p:spPr>
          <a:xfrm>
            <a:off x="2230864" y="2429637"/>
            <a:ext cx="4248207" cy="1552544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 dirty="0"/>
          </a:p>
        </p:txBody>
      </p:sp>
      <p:sp>
        <p:nvSpPr>
          <p:cNvPr id="20" name="Shape 4">
            <a:extLst>
              <a:ext uri="{FF2B5EF4-FFF2-40B4-BE49-F238E27FC236}">
                <a16:creationId xmlns:a16="http://schemas.microsoft.com/office/drawing/2014/main" id="{F16CE66E-E047-BF2B-B957-A94DD5AB965D}"/>
              </a:ext>
            </a:extLst>
          </p:cNvPr>
          <p:cNvSpPr/>
          <p:nvPr/>
        </p:nvSpPr>
        <p:spPr>
          <a:xfrm>
            <a:off x="2230864" y="4150941"/>
            <a:ext cx="4248207" cy="1552543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23" name="Text 4">
            <a:extLst>
              <a:ext uri="{FF2B5EF4-FFF2-40B4-BE49-F238E27FC236}">
                <a16:creationId xmlns:a16="http://schemas.microsoft.com/office/drawing/2014/main" id="{F3717441-D356-A566-700D-0B118BF18B2D}"/>
              </a:ext>
            </a:extLst>
          </p:cNvPr>
          <p:cNvSpPr/>
          <p:nvPr/>
        </p:nvSpPr>
        <p:spPr>
          <a:xfrm>
            <a:off x="2609642" y="3082601"/>
            <a:ext cx="366923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Involve target users, including those with disabilities</a:t>
            </a:r>
            <a:endParaRPr lang="en-US" sz="1850" dirty="0"/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BCCF5FBF-F3CA-8D69-C8BF-4360D262282F}"/>
              </a:ext>
            </a:extLst>
          </p:cNvPr>
          <p:cNvSpPr/>
          <p:nvPr/>
        </p:nvSpPr>
        <p:spPr>
          <a:xfrm>
            <a:off x="2566033" y="43369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Expected Results</a:t>
            </a:r>
            <a:endParaRPr lang="en-US" sz="2200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C1BBCC8A-DB42-E3EC-3C53-5FC52DC316A9}"/>
              </a:ext>
            </a:extLst>
          </p:cNvPr>
          <p:cNvSpPr/>
          <p:nvPr/>
        </p:nvSpPr>
        <p:spPr>
          <a:xfrm>
            <a:off x="2566033" y="4768823"/>
            <a:ext cx="371284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Positive feedback on usability and navigation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27" name="Text 11">
            <a:extLst>
              <a:ext uri="{FF2B5EF4-FFF2-40B4-BE49-F238E27FC236}">
                <a16:creationId xmlns:a16="http://schemas.microsoft.com/office/drawing/2014/main" id="{971ED563-A17A-C72A-7381-DBA68BF87246}"/>
              </a:ext>
            </a:extLst>
          </p:cNvPr>
          <p:cNvSpPr/>
          <p:nvPr/>
        </p:nvSpPr>
        <p:spPr>
          <a:xfrm>
            <a:off x="2566032" y="60188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28" name="Text 12">
            <a:extLst>
              <a:ext uri="{FF2B5EF4-FFF2-40B4-BE49-F238E27FC236}">
                <a16:creationId xmlns:a16="http://schemas.microsoft.com/office/drawing/2014/main" id="{99BEDB34-B4BE-BD2C-20D6-427B5A75BC47}"/>
              </a:ext>
            </a:extLst>
          </p:cNvPr>
          <p:cNvSpPr/>
          <p:nvPr/>
        </p:nvSpPr>
        <p:spPr>
          <a:xfrm>
            <a:off x="2566034" y="6502159"/>
            <a:ext cx="361108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Diverse user needs, ensuring inclusivity across all disabilities</a:t>
            </a:r>
            <a:endParaRPr lang="en-US" sz="1850" dirty="0"/>
          </a:p>
        </p:txBody>
      </p:sp>
      <p:sp>
        <p:nvSpPr>
          <p:cNvPr id="31" name="Text 3">
            <a:extLst>
              <a:ext uri="{FF2B5EF4-FFF2-40B4-BE49-F238E27FC236}">
                <a16:creationId xmlns:a16="http://schemas.microsoft.com/office/drawing/2014/main" id="{8290FCD1-3935-567D-53E0-6E0D4878F43D}"/>
              </a:ext>
            </a:extLst>
          </p:cNvPr>
          <p:cNvSpPr/>
          <p:nvPr/>
        </p:nvSpPr>
        <p:spPr>
          <a:xfrm>
            <a:off x="3272043" y="1505776"/>
            <a:ext cx="2132184" cy="394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Usability Testing</a:t>
            </a:r>
            <a:endParaRPr lang="en-US" sz="2200" dirty="0"/>
          </a:p>
        </p:txBody>
      </p:sp>
      <p:sp>
        <p:nvSpPr>
          <p:cNvPr id="32" name="Text 4">
            <a:extLst>
              <a:ext uri="{FF2B5EF4-FFF2-40B4-BE49-F238E27FC236}">
                <a16:creationId xmlns:a16="http://schemas.microsoft.com/office/drawing/2014/main" id="{C28AEE26-CD06-038D-64C9-45939FC6E4C9}"/>
              </a:ext>
            </a:extLst>
          </p:cNvPr>
          <p:cNvSpPr/>
          <p:nvPr/>
        </p:nvSpPr>
        <p:spPr>
          <a:xfrm>
            <a:off x="2792698" y="1944156"/>
            <a:ext cx="3086036" cy="316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Assess the game’s accessibility</a:t>
            </a:r>
            <a:endParaRPr lang="en-US" sz="185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718EC97-E6F0-C7FC-7BEF-3302922E5B8E}"/>
              </a:ext>
            </a:extLst>
          </p:cNvPr>
          <p:cNvCxnSpPr/>
          <p:nvPr/>
        </p:nvCxnSpPr>
        <p:spPr>
          <a:xfrm>
            <a:off x="2530174" y="2969834"/>
            <a:ext cx="3611084" cy="0"/>
          </a:xfrm>
          <a:prstGeom prst="line">
            <a:avLst/>
          </a:prstGeom>
          <a:ln>
            <a:solidFill>
              <a:srgbClr val="2D4DF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30BCC52-2277-0038-06A6-8BEC0E771B89}"/>
              </a:ext>
            </a:extLst>
          </p:cNvPr>
          <p:cNvCxnSpPr/>
          <p:nvPr/>
        </p:nvCxnSpPr>
        <p:spPr>
          <a:xfrm>
            <a:off x="2530174" y="4716343"/>
            <a:ext cx="3611084" cy="0"/>
          </a:xfrm>
          <a:prstGeom prst="line">
            <a:avLst/>
          </a:prstGeom>
          <a:ln>
            <a:solidFill>
              <a:srgbClr val="018C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A14E33D-0572-1B00-1F97-8EBEAE8CBCFD}"/>
              </a:ext>
            </a:extLst>
          </p:cNvPr>
          <p:cNvCxnSpPr/>
          <p:nvPr/>
        </p:nvCxnSpPr>
        <p:spPr>
          <a:xfrm>
            <a:off x="2530174" y="6381024"/>
            <a:ext cx="3611084" cy="0"/>
          </a:xfrm>
          <a:prstGeom prst="line">
            <a:avLst/>
          </a:prstGeom>
          <a:ln>
            <a:solidFill>
              <a:srgbClr val="DA46D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" name="Shape 1">
            <a:extLst>
              <a:ext uri="{FF2B5EF4-FFF2-40B4-BE49-F238E27FC236}">
                <a16:creationId xmlns:a16="http://schemas.microsoft.com/office/drawing/2014/main" id="{C9616964-CB87-3517-FDFB-D8DF3A393213}"/>
              </a:ext>
            </a:extLst>
          </p:cNvPr>
          <p:cNvSpPr/>
          <p:nvPr/>
        </p:nvSpPr>
        <p:spPr>
          <a:xfrm>
            <a:off x="8282255" y="5837678"/>
            <a:ext cx="4248207" cy="1552544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DA46DE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38" name="Shape 1">
            <a:extLst>
              <a:ext uri="{FF2B5EF4-FFF2-40B4-BE49-F238E27FC236}">
                <a16:creationId xmlns:a16="http://schemas.microsoft.com/office/drawing/2014/main" id="{87E120CB-7A8C-2899-1D16-F69BF4FE9EB5}"/>
              </a:ext>
            </a:extLst>
          </p:cNvPr>
          <p:cNvSpPr/>
          <p:nvPr/>
        </p:nvSpPr>
        <p:spPr>
          <a:xfrm>
            <a:off x="8282255" y="2420242"/>
            <a:ext cx="4248207" cy="1552544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 dirty="0"/>
          </a:p>
        </p:txBody>
      </p:sp>
      <p:sp>
        <p:nvSpPr>
          <p:cNvPr id="39" name="Shape 4">
            <a:extLst>
              <a:ext uri="{FF2B5EF4-FFF2-40B4-BE49-F238E27FC236}">
                <a16:creationId xmlns:a16="http://schemas.microsoft.com/office/drawing/2014/main" id="{89E9EAFB-5533-E5CC-C6F0-26E144179F59}"/>
              </a:ext>
            </a:extLst>
          </p:cNvPr>
          <p:cNvSpPr/>
          <p:nvPr/>
        </p:nvSpPr>
        <p:spPr>
          <a:xfrm>
            <a:off x="8282255" y="4141546"/>
            <a:ext cx="4248207" cy="1552543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41" name="Text 4">
            <a:extLst>
              <a:ext uri="{FF2B5EF4-FFF2-40B4-BE49-F238E27FC236}">
                <a16:creationId xmlns:a16="http://schemas.microsoft.com/office/drawing/2014/main" id="{0746354E-B617-14B6-B1B9-6C4F23CD17EF}"/>
              </a:ext>
            </a:extLst>
          </p:cNvPr>
          <p:cNvSpPr/>
          <p:nvPr/>
        </p:nvSpPr>
        <p:spPr>
          <a:xfrm>
            <a:off x="8617425" y="3082601"/>
            <a:ext cx="409936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Stress-test on mid-range PCs with standard peripherals</a:t>
            </a:r>
            <a:endParaRPr lang="en-US" sz="1850" dirty="0"/>
          </a:p>
        </p:txBody>
      </p:sp>
      <p:sp>
        <p:nvSpPr>
          <p:cNvPr id="42" name="Text 7">
            <a:extLst>
              <a:ext uri="{FF2B5EF4-FFF2-40B4-BE49-F238E27FC236}">
                <a16:creationId xmlns:a16="http://schemas.microsoft.com/office/drawing/2014/main" id="{C9A17D3D-AA47-B27D-1733-EB9FB2312437}"/>
              </a:ext>
            </a:extLst>
          </p:cNvPr>
          <p:cNvSpPr/>
          <p:nvPr/>
        </p:nvSpPr>
        <p:spPr>
          <a:xfrm>
            <a:off x="8617424" y="432751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Expected Results</a:t>
            </a:r>
            <a:endParaRPr lang="en-US" sz="2200" dirty="0"/>
          </a:p>
        </p:txBody>
      </p:sp>
      <p:sp>
        <p:nvSpPr>
          <p:cNvPr id="43" name="Text 8">
            <a:extLst>
              <a:ext uri="{FF2B5EF4-FFF2-40B4-BE49-F238E27FC236}">
                <a16:creationId xmlns:a16="http://schemas.microsoft.com/office/drawing/2014/main" id="{F6DFF582-303E-9F16-832F-51E11E05A471}"/>
              </a:ext>
            </a:extLst>
          </p:cNvPr>
          <p:cNvSpPr/>
          <p:nvPr/>
        </p:nvSpPr>
        <p:spPr>
          <a:xfrm>
            <a:off x="8617424" y="4759428"/>
            <a:ext cx="36110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Game runs smoothly with optimized performance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44" name="Text 11">
            <a:extLst>
              <a:ext uri="{FF2B5EF4-FFF2-40B4-BE49-F238E27FC236}">
                <a16:creationId xmlns:a16="http://schemas.microsoft.com/office/drawing/2014/main" id="{F167DADA-F19F-6CAD-21B5-56FD211721AE}"/>
              </a:ext>
            </a:extLst>
          </p:cNvPr>
          <p:cNvSpPr/>
          <p:nvPr/>
        </p:nvSpPr>
        <p:spPr>
          <a:xfrm>
            <a:off x="8617423" y="60094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45" name="Text 12">
            <a:extLst>
              <a:ext uri="{FF2B5EF4-FFF2-40B4-BE49-F238E27FC236}">
                <a16:creationId xmlns:a16="http://schemas.microsoft.com/office/drawing/2014/main" id="{D301D678-1707-DFD2-1072-510CD5B132E7}"/>
              </a:ext>
            </a:extLst>
          </p:cNvPr>
          <p:cNvSpPr/>
          <p:nvPr/>
        </p:nvSpPr>
        <p:spPr>
          <a:xfrm>
            <a:off x="8617425" y="6492764"/>
            <a:ext cx="361108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Balancing resource consumption and game quality under stress</a:t>
            </a:r>
            <a:endParaRPr lang="en-US" sz="1850" dirty="0"/>
          </a:p>
        </p:txBody>
      </p:sp>
      <p:sp>
        <p:nvSpPr>
          <p:cNvPr id="46" name="Text 3">
            <a:extLst>
              <a:ext uri="{FF2B5EF4-FFF2-40B4-BE49-F238E27FC236}">
                <a16:creationId xmlns:a16="http://schemas.microsoft.com/office/drawing/2014/main" id="{59E5F9EE-2DC4-EAB2-68AD-579457F1ACFE}"/>
              </a:ext>
            </a:extLst>
          </p:cNvPr>
          <p:cNvSpPr/>
          <p:nvPr/>
        </p:nvSpPr>
        <p:spPr>
          <a:xfrm>
            <a:off x="9045763" y="1519554"/>
            <a:ext cx="2682687" cy="37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Performance Testing</a:t>
            </a:r>
            <a:endParaRPr lang="en-US" sz="2200" dirty="0"/>
          </a:p>
        </p:txBody>
      </p:sp>
      <p:sp>
        <p:nvSpPr>
          <p:cNvPr id="47" name="Text 4">
            <a:extLst>
              <a:ext uri="{FF2B5EF4-FFF2-40B4-BE49-F238E27FC236}">
                <a16:creationId xmlns:a16="http://schemas.microsoft.com/office/drawing/2014/main" id="{B352AAB2-FEE6-0066-0A7D-96D9957F4631}"/>
              </a:ext>
            </a:extLst>
          </p:cNvPr>
          <p:cNvSpPr/>
          <p:nvPr/>
        </p:nvSpPr>
        <p:spPr>
          <a:xfrm>
            <a:off x="8799553" y="1885325"/>
            <a:ext cx="3428954" cy="351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Measure system resource usage</a:t>
            </a:r>
            <a:endParaRPr lang="en-US" sz="1850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0A3679B-3BD0-D3DF-468B-EDCDF4BDA80A}"/>
              </a:ext>
            </a:extLst>
          </p:cNvPr>
          <p:cNvCxnSpPr/>
          <p:nvPr/>
        </p:nvCxnSpPr>
        <p:spPr>
          <a:xfrm>
            <a:off x="8581565" y="2960439"/>
            <a:ext cx="3611084" cy="0"/>
          </a:xfrm>
          <a:prstGeom prst="line">
            <a:avLst/>
          </a:prstGeom>
          <a:ln>
            <a:solidFill>
              <a:srgbClr val="2D4DF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824753A-A383-5967-1495-01854173847D}"/>
              </a:ext>
            </a:extLst>
          </p:cNvPr>
          <p:cNvCxnSpPr/>
          <p:nvPr/>
        </p:nvCxnSpPr>
        <p:spPr>
          <a:xfrm>
            <a:off x="8581565" y="4706948"/>
            <a:ext cx="3611084" cy="0"/>
          </a:xfrm>
          <a:prstGeom prst="line">
            <a:avLst/>
          </a:prstGeom>
          <a:ln>
            <a:solidFill>
              <a:srgbClr val="018C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F43E850-F787-824A-128B-31807D134460}"/>
              </a:ext>
            </a:extLst>
          </p:cNvPr>
          <p:cNvCxnSpPr/>
          <p:nvPr/>
        </p:nvCxnSpPr>
        <p:spPr>
          <a:xfrm>
            <a:off x="8581565" y="6371629"/>
            <a:ext cx="3611084" cy="0"/>
          </a:xfrm>
          <a:prstGeom prst="line">
            <a:avLst/>
          </a:prstGeom>
          <a:ln>
            <a:solidFill>
              <a:srgbClr val="DA46D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7AA59607-6001-E608-C1C6-04285176E57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3F3FF">
                <a:tint val="45000"/>
                <a:satMod val="400000"/>
              </a:srgbClr>
            </a:duotone>
            <a:alphaModFix amt="70000"/>
          </a:blip>
          <a:stretch>
            <a:fillRect/>
          </a:stretch>
        </p:blipFill>
        <p:spPr>
          <a:xfrm>
            <a:off x="-3788904" y="-222985"/>
            <a:ext cx="5783712" cy="86755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 7">
            <a:extLst>
              <a:ext uri="{FF2B5EF4-FFF2-40B4-BE49-F238E27FC236}">
                <a16:creationId xmlns:a16="http://schemas.microsoft.com/office/drawing/2014/main" id="{49DC1B31-8A52-A0C8-3A59-98419358C34E}"/>
              </a:ext>
            </a:extLst>
          </p:cNvPr>
          <p:cNvSpPr/>
          <p:nvPr/>
        </p:nvSpPr>
        <p:spPr>
          <a:xfrm>
            <a:off x="2566031" y="258573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Execution</a:t>
            </a:r>
            <a:endParaRPr lang="en-US" sz="2200" dirty="0"/>
          </a:p>
        </p:txBody>
      </p:sp>
      <p:sp>
        <p:nvSpPr>
          <p:cNvPr id="6" name="Text 7">
            <a:extLst>
              <a:ext uri="{FF2B5EF4-FFF2-40B4-BE49-F238E27FC236}">
                <a16:creationId xmlns:a16="http://schemas.microsoft.com/office/drawing/2014/main" id="{D697B121-C7FD-93E5-78AA-F86F85AC09E5}"/>
              </a:ext>
            </a:extLst>
          </p:cNvPr>
          <p:cNvSpPr/>
          <p:nvPr/>
        </p:nvSpPr>
        <p:spPr>
          <a:xfrm>
            <a:off x="8617422" y="25381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Execution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7899519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66485C4-4837-CB9C-299F-6F76FAC030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237826" y="5005268"/>
            <a:ext cx="598408" cy="598408"/>
          </a:xfrm>
          <a:prstGeom prst="rect">
            <a:avLst/>
          </a:prstGeom>
        </p:spPr>
      </p:pic>
      <p:pic>
        <p:nvPicPr>
          <p:cNvPr id="21" name="Picture 2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6BA181D-6472-3CA0-B585-CE182FCE2FC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188660" y="5005268"/>
            <a:ext cx="682228" cy="682228"/>
          </a:xfrm>
          <a:prstGeom prst="rect">
            <a:avLst/>
          </a:prstGeom>
        </p:spPr>
      </p:pic>
      <p:pic>
        <p:nvPicPr>
          <p:cNvPr id="19" name="Picture 1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4F18FD3-B7FF-D70F-59F4-006C52C9B6D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37827" y="2187892"/>
            <a:ext cx="598407" cy="598407"/>
          </a:xfrm>
          <a:prstGeom prst="rect">
            <a:avLst/>
          </a:prstGeom>
        </p:spPr>
      </p:pic>
      <p:pic>
        <p:nvPicPr>
          <p:cNvPr id="17" name="Picture 1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E94CC05-0703-9B69-36CE-BA32587EFFF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88660" y="2187892"/>
            <a:ext cx="598408" cy="598408"/>
          </a:xfrm>
          <a:prstGeom prst="rect">
            <a:avLst/>
          </a:prstGeom>
          <a:noFill/>
        </p:spPr>
      </p:pic>
      <p:sp>
        <p:nvSpPr>
          <p:cNvPr id="3" name="Text 0"/>
          <p:cNvSpPr/>
          <p:nvPr/>
        </p:nvSpPr>
        <p:spPr>
          <a:xfrm>
            <a:off x="6188660" y="112490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Deliverables</a:t>
            </a:r>
            <a:endParaRPr lang="en-US" sz="4400" dirty="0"/>
          </a:p>
        </p:txBody>
      </p:sp>
      <p:sp>
        <p:nvSpPr>
          <p:cNvPr id="5" name="Text 1"/>
          <p:cNvSpPr/>
          <p:nvPr/>
        </p:nvSpPr>
        <p:spPr>
          <a:xfrm>
            <a:off x="6188660" y="3025616"/>
            <a:ext cx="345840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Interactive Puzzle Game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188660" y="3521154"/>
            <a:ext cx="355473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Interactive coding puzzles and room unlocking for education</a:t>
            </a: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10237827" y="3025616"/>
            <a:ext cx="299430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Integration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37827" y="3521154"/>
            <a:ext cx="35548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Dynamic hints and feedback based on user input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6188660" y="5842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Cross-Platform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188660" y="6338530"/>
            <a:ext cx="355473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Compatible across various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devices and operating systems</a:t>
            </a:r>
            <a:endParaRPr lang="en-US" sz="1850" dirty="0"/>
          </a:p>
        </p:txBody>
      </p:sp>
      <p:sp>
        <p:nvSpPr>
          <p:cNvPr id="14" name="Text 7"/>
          <p:cNvSpPr/>
          <p:nvPr/>
        </p:nvSpPr>
        <p:spPr>
          <a:xfrm>
            <a:off x="10237827" y="5842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Accessibility Features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237827" y="6338530"/>
            <a:ext cx="355484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Adjustable settings for font size,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contrast, and input sensitivity</a:t>
            </a:r>
            <a:endParaRPr lang="en-US" sz="185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F9E2012-7FA3-453D-AEBB-7854E5582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prstClr val="black"/>
              <a:srgbClr val="F3F2F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7521" y="0"/>
            <a:ext cx="6400800" cy="8229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329BF852-901E-32BA-C2FF-DF3180025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0461" y1="69591" x2="40461" y2="69591"/>
                        <a14:foregroundMark x1="40461" y1="68870" x2="40461" y2="68870"/>
                        <a14:foregroundMark x1="40461" y1="68870" x2="40378" y2="69712"/>
                        <a14:foregroundMark x1="42105" y1="70313" x2="44326" y2="72115"/>
                        <a14:foregroundMark x1="40132" y1="70072" x2="40789" y2="68750"/>
                        <a14:foregroundMark x1="40543" y1="69832" x2="41036" y2="68269"/>
                        <a14:foregroundMark x1="50082" y1="26923" x2="51316" y2="20793"/>
                        <a14:foregroundMark x1="51316" y1="20793" x2="50740" y2="14063"/>
                        <a14:foregroundMark x1="50740" y1="14063" x2="50987" y2="13101"/>
                        <a14:backgroundMark x1="40378" y1="50000" x2="43586" y2="54567"/>
                        <a14:backgroundMark x1="43586" y1="54567" x2="40499" y2="68870"/>
                        <a14:backgroundMark x1="39227" y1="74760" x2="39391" y2="75120"/>
                        <a14:backgroundMark x1="40049" y1="73558" x2="43997" y2="77284"/>
                        <a14:backgroundMark x1="43997" y1="77284" x2="49013" y2="76923"/>
                        <a14:backgroundMark x1="49013" y1="76923" x2="51234" y2="69712"/>
                        <a14:backgroundMark x1="51234" y1="69712" x2="55921" y2="74519"/>
                        <a14:backgroundMark x1="55921" y1="74519" x2="62089" y2="75841"/>
                        <a14:backgroundMark x1="62089" y1="75841" x2="66036" y2="69832"/>
                        <a14:backgroundMark x1="66036" y1="69832" x2="66036" y2="69231"/>
                        <a14:backgroundMark x1="46299" y1="12380" x2="46299" y2="12380"/>
                        <a14:backgroundMark x1="56826" y1="13341" x2="56826" y2="133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4287">
            <a:off x="7827006" y="2676696"/>
            <a:ext cx="8556139" cy="585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0"/>
          <p:cNvSpPr/>
          <p:nvPr/>
        </p:nvSpPr>
        <p:spPr>
          <a:xfrm>
            <a:off x="1320324" y="710803"/>
            <a:ext cx="714887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Innovation and Contribution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0324" y="1773793"/>
            <a:ext cx="1196816" cy="19150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876113" y="20131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Unique Learning Approach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876113" y="2508647"/>
            <a:ext cx="75632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Merges coding challenges with escape room mechanics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engaging</a:t>
            </a:r>
            <a:r>
              <a:rPr lang="he-IL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and hands-on learning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0324" y="3688794"/>
            <a:ext cx="1196816" cy="19150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876113" y="3928110"/>
            <a:ext cx="375820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Eye-Tracking and Speech Integration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876113" y="442364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Features gaze-based input and voice commands for an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intuitive and immersive user experience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0324" y="5603796"/>
            <a:ext cx="1196816" cy="19150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876113" y="5929197"/>
            <a:ext cx="3311844" cy="365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Accessibility Focus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876113" y="6338649"/>
            <a:ext cx="62170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Designed with customizable features for users with physical disabilities, ensuring inclusive gameplay for all</a:t>
            </a:r>
            <a:endParaRPr lang="en-US" sz="18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0592" y="308860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</a:rPr>
              <a:t>QUESTIONS?</a:t>
            </a:r>
            <a:endParaRPr lang="en-US" sz="4400" dirty="0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7BAE7153-51A1-7438-1368-3AC12E276453}"/>
              </a:ext>
            </a:extLst>
          </p:cNvPr>
          <p:cNvSpPr/>
          <p:nvPr/>
        </p:nvSpPr>
        <p:spPr>
          <a:xfrm>
            <a:off x="4577636" y="2201357"/>
            <a:ext cx="5283676" cy="391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8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</a:rPr>
              <a:t>THANK YOU! </a:t>
            </a:r>
            <a:endParaRPr lang="en-US" sz="8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CB1DC3-BDB8-8B63-E699-59AB681C6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ADEAD51-73F4-3500-DFEC-FEF5006812D4}"/>
              </a:ext>
            </a:extLst>
          </p:cNvPr>
          <p:cNvSpPr/>
          <p:nvPr/>
        </p:nvSpPr>
        <p:spPr>
          <a:xfrm>
            <a:off x="837664" y="128870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A9A2288B-97B7-DEB6-155F-371F377B884E}"/>
              </a:ext>
            </a:extLst>
          </p:cNvPr>
          <p:cNvSpPr/>
          <p:nvPr/>
        </p:nvSpPr>
        <p:spPr>
          <a:xfrm>
            <a:off x="837724" y="47329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Problem</a:t>
            </a:r>
            <a:endParaRPr lang="en-US" sz="22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5C232BF1-4B8D-F6B9-B7C3-F61A372545BF}"/>
              </a:ext>
            </a:extLst>
          </p:cNvPr>
          <p:cNvSpPr/>
          <p:nvPr/>
        </p:nvSpPr>
        <p:spPr>
          <a:xfrm>
            <a:off x="837724" y="5118718"/>
            <a:ext cx="5632490" cy="705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Lack of enjoyable and educational applications that are</a:t>
            </a:r>
            <a:endParaRPr lang="he-IL" sz="1850" dirty="0">
              <a:solidFill>
                <a:srgbClr val="00002E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accessible to individuals with disabilities.</a:t>
            </a:r>
            <a:endParaRPr lang="en-US" sz="18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16C3542A-D018-E757-8780-6158E76FC56C}"/>
              </a:ext>
            </a:extLst>
          </p:cNvPr>
          <p:cNvSpPr/>
          <p:nvPr/>
        </p:nvSpPr>
        <p:spPr>
          <a:xfrm>
            <a:off x="7614761" y="25560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35BB64A3-4D9D-7EBD-A8A8-86648E4CF778}"/>
              </a:ext>
            </a:extLst>
          </p:cNvPr>
          <p:cNvSpPr/>
          <p:nvPr/>
        </p:nvSpPr>
        <p:spPr>
          <a:xfrm>
            <a:off x="7614761" y="2938630"/>
            <a:ext cx="6185535" cy="1159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2000" dirty="0"/>
              <a:t>A gamified, accessible platform combining programming puzzles with escape room mechanics</a:t>
            </a:r>
            <a:endParaRPr lang="en-US" sz="185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B9B6502C-460C-8537-8AA7-C571CFA8CDB5}"/>
              </a:ext>
            </a:extLst>
          </p:cNvPr>
          <p:cNvSpPr/>
          <p:nvPr/>
        </p:nvSpPr>
        <p:spPr>
          <a:xfrm>
            <a:off x="837664" y="255281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C</a:t>
            </a:r>
            <a:r>
              <a:rPr lang="en-GB" sz="22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urrent</a:t>
            </a:r>
            <a:r>
              <a:rPr lang="en-GB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Situation</a:t>
            </a:r>
            <a:endParaRPr lang="en-US" sz="22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D0AC789B-BDDD-BB60-257B-BE4A0F017D1D}"/>
              </a:ext>
            </a:extLst>
          </p:cNvPr>
          <p:cNvSpPr/>
          <p:nvPr/>
        </p:nvSpPr>
        <p:spPr>
          <a:xfrm>
            <a:off x="837724" y="2941832"/>
            <a:ext cx="6185535" cy="1156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People with disabilities have various hobby opportunities,</a:t>
            </a:r>
            <a:endParaRPr lang="he-IL" sz="1850" dirty="0">
              <a:solidFill>
                <a:srgbClr val="00002E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but limited access to computer-based activities</a:t>
            </a:r>
            <a:endParaRPr lang="en-US" sz="1850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EA924BA7-B2D7-C902-EF13-3DD9F2F12FED}"/>
              </a:ext>
            </a:extLst>
          </p:cNvPr>
          <p:cNvSpPr/>
          <p:nvPr/>
        </p:nvSpPr>
        <p:spPr>
          <a:xfrm>
            <a:off x="7614760" y="47329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</a:t>
            </a:r>
            <a:r>
              <a:rPr lang="en-GB" sz="22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roject</a:t>
            </a:r>
            <a:r>
              <a:rPr lang="en-GB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Goals</a:t>
            </a:r>
            <a:endParaRPr lang="en-US" sz="2200" dirty="0"/>
          </a:p>
        </p:txBody>
      </p:sp>
      <p:sp>
        <p:nvSpPr>
          <p:cNvPr id="14" name="Text 4">
            <a:extLst>
              <a:ext uri="{FF2B5EF4-FFF2-40B4-BE49-F238E27FC236}">
                <a16:creationId xmlns:a16="http://schemas.microsoft.com/office/drawing/2014/main" id="{B3D6A2A3-9C89-6F1A-FA49-EACFACFF1AE2}"/>
              </a:ext>
            </a:extLst>
          </p:cNvPr>
          <p:cNvSpPr/>
          <p:nvPr/>
        </p:nvSpPr>
        <p:spPr>
          <a:xfrm>
            <a:off x="7607141" y="5118717"/>
            <a:ext cx="6185535" cy="1159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Enabling people with disabilities to </a:t>
            </a:r>
            <a:r>
              <a:rPr lang="en-GB" sz="1850" dirty="0" err="1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learncoding</a:t>
            </a: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 an enjoyable, accessible way</a:t>
            </a:r>
            <a:endParaRPr lang="en-US" sz="185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451314-1425-B83D-A6A5-5379DACFFCA4}"/>
              </a:ext>
            </a:extLst>
          </p:cNvPr>
          <p:cNvCxnSpPr>
            <a:cxnSpLocks/>
          </p:cNvCxnSpPr>
          <p:nvPr/>
        </p:nvCxnSpPr>
        <p:spPr>
          <a:xfrm>
            <a:off x="7264400" y="2552816"/>
            <a:ext cx="50800" cy="381411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A6379E4-E59C-22EC-B668-A451CE5D9B7B}"/>
              </a:ext>
            </a:extLst>
          </p:cNvPr>
          <p:cNvCxnSpPr/>
          <p:nvPr/>
        </p:nvCxnSpPr>
        <p:spPr>
          <a:xfrm>
            <a:off x="711200" y="4318000"/>
            <a:ext cx="12937067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831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927262" y="1192296"/>
            <a:ext cx="909221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dirty="0">
                <a:solidFill>
                  <a:srgbClr val="00002E"/>
                </a:solidFill>
                <a:latin typeface="Nunito Semi Bold"/>
                <a:ea typeface="Nunito Semi Bold" pitchFamily="34" charset="-122"/>
                <a:cs typeface="Nunito Semi Bold" pitchFamily="34" charset="-120"/>
              </a:rPr>
              <a:t>Current Situation == </a:t>
            </a:r>
            <a:r>
              <a:rPr lang="en-US" sz="4400" dirty="0">
                <a:solidFill>
                  <a:srgbClr val="00002E"/>
                </a:solidFill>
                <a:latin typeface="Nunito Semi Bold"/>
              </a:rPr>
              <a:t>Problem</a:t>
            </a:r>
            <a:endParaRPr lang="en-US" sz="4400" dirty="0">
              <a:solidFill>
                <a:srgbClr val="000000"/>
              </a:solidFill>
              <a:latin typeface="Nunito Semi Bold"/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927262" y="271270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5" name="Text 2"/>
          <p:cNvSpPr/>
          <p:nvPr/>
        </p:nvSpPr>
        <p:spPr>
          <a:xfrm>
            <a:off x="2095140" y="2812959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2705097" y="2712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Limited Hobby Options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2705097" y="3208246"/>
            <a:ext cx="372534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People with disabilities have fewer accessible hobbies to choose from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927262" y="485842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9" name="Text 6"/>
          <p:cNvSpPr/>
          <p:nvPr/>
        </p:nvSpPr>
        <p:spPr>
          <a:xfrm>
            <a:off x="2095141" y="495867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2705098" y="48584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Coding Challenges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2705098" y="5353959"/>
            <a:ext cx="394889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2000" dirty="0"/>
              <a:t>Learning coding as a hobby is difficult due to accessibility barriers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708108" y="485842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3" name="Text 10"/>
          <p:cNvSpPr/>
          <p:nvPr/>
        </p:nvSpPr>
        <p:spPr>
          <a:xfrm>
            <a:off x="8875986" y="495867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he-IL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9485943" y="48584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Lack of Integrated Solutions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485943" y="5353959"/>
            <a:ext cx="363068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Few platforms combine accessible coding and gaming experiences</a:t>
            </a:r>
            <a:endParaRPr lang="en-US" sz="1850" dirty="0"/>
          </a:p>
        </p:txBody>
      </p:sp>
      <p:sp>
        <p:nvSpPr>
          <p:cNvPr id="16" name="Shape 9">
            <a:extLst>
              <a:ext uri="{FF2B5EF4-FFF2-40B4-BE49-F238E27FC236}">
                <a16:creationId xmlns:a16="http://schemas.microsoft.com/office/drawing/2014/main" id="{12959989-EC08-880A-5A2B-10FA93A442D6}"/>
              </a:ext>
            </a:extLst>
          </p:cNvPr>
          <p:cNvSpPr/>
          <p:nvPr/>
        </p:nvSpPr>
        <p:spPr>
          <a:xfrm>
            <a:off x="8708108" y="271270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7030A0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7" name="Text 10">
            <a:extLst>
              <a:ext uri="{FF2B5EF4-FFF2-40B4-BE49-F238E27FC236}">
                <a16:creationId xmlns:a16="http://schemas.microsoft.com/office/drawing/2014/main" id="{AFF579C2-AF01-7426-AD85-E5515CD4DA8E}"/>
              </a:ext>
            </a:extLst>
          </p:cNvPr>
          <p:cNvSpPr/>
          <p:nvPr/>
        </p:nvSpPr>
        <p:spPr>
          <a:xfrm>
            <a:off x="8875986" y="2812959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A2452507-FC88-141B-7ADE-AFC1727972FD}"/>
              </a:ext>
            </a:extLst>
          </p:cNvPr>
          <p:cNvSpPr/>
          <p:nvPr/>
        </p:nvSpPr>
        <p:spPr>
          <a:xfrm>
            <a:off x="9485943" y="2712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Gaming challenges</a:t>
            </a:r>
            <a:endParaRPr lang="en-US" sz="2200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261BADDC-5B29-F3D9-E788-F3AD2682446E}"/>
              </a:ext>
            </a:extLst>
          </p:cNvPr>
          <p:cNvSpPr/>
          <p:nvPr/>
        </p:nvSpPr>
        <p:spPr>
          <a:xfrm>
            <a:off x="9485942" y="3208246"/>
            <a:ext cx="39591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GB" sz="1850" dirty="0">
                <a:solidFill>
                  <a:srgbClr val="00002E"/>
                </a:solidFill>
                <a:latin typeface="PT Sans"/>
                <a:ea typeface="PT Sans" pitchFamily="34" charset="-122"/>
                <a:cs typeface="PT Sans" pitchFamily="34" charset="-120"/>
              </a:rPr>
              <a:t>Lack of adaptive controls and need for special </a:t>
            </a:r>
            <a:r>
              <a:rPr lang="en-GB" sz="1900" dirty="0">
                <a:solidFill>
                  <a:srgbClr val="00002E"/>
                </a:solidFill>
                <a:latin typeface="PT Sans"/>
                <a:ea typeface="PT Sans" pitchFamily="34" charset="-122"/>
                <a:cs typeface="PT Sans" pitchFamily="34" charset="-120"/>
              </a:rPr>
              <a:t>expensive </a:t>
            </a:r>
            <a:r>
              <a:rPr lang="en-GB" sz="1850" dirty="0">
                <a:solidFill>
                  <a:srgbClr val="00002E"/>
                </a:solidFill>
                <a:latin typeface="PT Sans"/>
                <a:ea typeface="PT Sans" pitchFamily="34" charset="-122"/>
                <a:cs typeface="PT Sans" pitchFamily="34" charset="-120"/>
              </a:rPr>
              <a:t>equipment</a:t>
            </a:r>
            <a:endParaRPr lang="en-US" sz="1850" dirty="0">
              <a:latin typeface="PT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E30D70A-69FC-3144-4A7C-09F0F46D7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E01B4E8-9D4C-A2B5-E4A6-47E133C0AE8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3F3FF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30F1DC24-7BAB-4BD2-6EFF-9238E92A305C}"/>
              </a:ext>
            </a:extLst>
          </p:cNvPr>
          <p:cNvSpPr/>
          <p:nvPr/>
        </p:nvSpPr>
        <p:spPr>
          <a:xfrm>
            <a:off x="837724" y="4313992"/>
            <a:ext cx="608800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Analysis of the </a:t>
            </a:r>
            <a:r>
              <a:rPr lang="en-GB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</a:t>
            </a:r>
            <a:endParaRPr lang="en-US" sz="440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D5E97E5C-54D5-BB72-7072-00CE8EDA8440}"/>
              </a:ext>
            </a:extLst>
          </p:cNvPr>
          <p:cNvSpPr/>
          <p:nvPr/>
        </p:nvSpPr>
        <p:spPr>
          <a:xfrm>
            <a:off x="837724" y="564618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A8C108C-B7A5-F0BE-259E-6834AE16F60A}"/>
              </a:ext>
            </a:extLst>
          </p:cNvPr>
          <p:cNvSpPr/>
          <p:nvPr/>
        </p:nvSpPr>
        <p:spPr>
          <a:xfrm>
            <a:off x="1005602" y="574643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7861D4C-D8AE-248A-1672-DA4990899EE7}"/>
              </a:ext>
            </a:extLst>
          </p:cNvPr>
          <p:cNvSpPr/>
          <p:nvPr/>
        </p:nvSpPr>
        <p:spPr>
          <a:xfrm>
            <a:off x="1615559" y="56461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Complicated use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16A0BEB6-4D75-2B1A-F244-5F710C56975F}"/>
              </a:ext>
            </a:extLst>
          </p:cNvPr>
          <p:cNvSpPr/>
          <p:nvPr/>
        </p:nvSpPr>
        <p:spPr>
          <a:xfrm>
            <a:off x="1615559" y="6141720"/>
            <a:ext cx="3380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a computer can be difficult for people with disabilities</a:t>
            </a:r>
            <a:endParaRPr lang="en-US" sz="1850" dirty="0"/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8487BB0B-C48E-9DBE-E45B-7980D762CB6B}"/>
              </a:ext>
            </a:extLst>
          </p:cNvPr>
          <p:cNvSpPr/>
          <p:nvPr/>
        </p:nvSpPr>
        <p:spPr>
          <a:xfrm>
            <a:off x="5235773" y="564618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D7B4DF7C-20CD-925E-50E3-888B1A989124}"/>
              </a:ext>
            </a:extLst>
          </p:cNvPr>
          <p:cNvSpPr/>
          <p:nvPr/>
        </p:nvSpPr>
        <p:spPr>
          <a:xfrm>
            <a:off x="5403652" y="574643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Shape 9">
            <a:extLst>
              <a:ext uri="{FF2B5EF4-FFF2-40B4-BE49-F238E27FC236}">
                <a16:creationId xmlns:a16="http://schemas.microsoft.com/office/drawing/2014/main" id="{29A804EA-B2FA-B5FA-2FB9-8971CFBAFB2C}"/>
              </a:ext>
            </a:extLst>
          </p:cNvPr>
          <p:cNvSpPr/>
          <p:nvPr/>
        </p:nvSpPr>
        <p:spPr>
          <a:xfrm>
            <a:off x="9633823" y="564618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B93964F9-A591-DB04-197D-28C2041ABA99}"/>
              </a:ext>
            </a:extLst>
          </p:cNvPr>
          <p:cNvSpPr/>
          <p:nvPr/>
        </p:nvSpPr>
        <p:spPr>
          <a:xfrm>
            <a:off x="9801701" y="574643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3C856647-F0B6-8EBA-D58A-A30866664CBC}"/>
              </a:ext>
            </a:extLst>
          </p:cNvPr>
          <p:cNvSpPr/>
          <p:nvPr/>
        </p:nvSpPr>
        <p:spPr>
          <a:xfrm>
            <a:off x="10411658" y="56461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Lack of accessible learning</a:t>
            </a:r>
            <a:endParaRPr lang="en-US" sz="2200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C8F89B5A-A4E0-54B6-13A1-26DCD2289776}"/>
              </a:ext>
            </a:extLst>
          </p:cNvPr>
          <p:cNvSpPr/>
          <p:nvPr/>
        </p:nvSpPr>
        <p:spPr>
          <a:xfrm>
            <a:off x="10411658" y="6141720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 interactive coding tools for individuals with disabilities</a:t>
            </a:r>
            <a:endParaRPr lang="en-US" sz="1850" dirty="0"/>
          </a:p>
        </p:txBody>
      </p:sp>
      <p:sp>
        <p:nvSpPr>
          <p:cNvPr id="21" name="Text 10">
            <a:extLst>
              <a:ext uri="{FF2B5EF4-FFF2-40B4-BE49-F238E27FC236}">
                <a16:creationId xmlns:a16="http://schemas.microsoft.com/office/drawing/2014/main" id="{C5D3FDAD-BEBE-3614-CDFF-E5BF036F6132}"/>
              </a:ext>
            </a:extLst>
          </p:cNvPr>
          <p:cNvSpPr/>
          <p:nvPr/>
        </p:nvSpPr>
        <p:spPr>
          <a:xfrm>
            <a:off x="8393608" y="1070134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22" name="Text 11">
            <a:extLst>
              <a:ext uri="{FF2B5EF4-FFF2-40B4-BE49-F238E27FC236}">
                <a16:creationId xmlns:a16="http://schemas.microsoft.com/office/drawing/2014/main" id="{4D9E9E1C-56A9-7D32-550D-4127D32C5306}"/>
              </a:ext>
            </a:extLst>
          </p:cNvPr>
          <p:cNvSpPr/>
          <p:nvPr/>
        </p:nvSpPr>
        <p:spPr>
          <a:xfrm>
            <a:off x="6013608" y="56427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High Costs for Gaming</a:t>
            </a:r>
            <a:endParaRPr lang="en-US" sz="2200" dirty="0"/>
          </a:p>
        </p:txBody>
      </p:sp>
      <p:sp>
        <p:nvSpPr>
          <p:cNvPr id="23" name="Text 12">
            <a:extLst>
              <a:ext uri="{FF2B5EF4-FFF2-40B4-BE49-F238E27FC236}">
                <a16:creationId xmlns:a16="http://schemas.microsoft.com/office/drawing/2014/main" id="{EDF8BEBD-A600-B6D9-0E79-CA481A856A87}"/>
              </a:ext>
            </a:extLst>
          </p:cNvPr>
          <p:cNvSpPr/>
          <p:nvPr/>
        </p:nvSpPr>
        <p:spPr>
          <a:xfrm>
            <a:off x="6013608" y="6187268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Adaptive gaming tools are often expensive and out of reach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2189585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07667"/>
            <a:ext cx="813494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Proposed Solution: </a:t>
            </a:r>
            <a:r>
              <a:rPr lang="en-US" sz="44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EscapeCode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638" y="2610564"/>
            <a:ext cx="2137529" cy="13571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6570" y="3217426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5384482" y="2994596"/>
            <a:ext cx="313336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Escape Room Mechanics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204936" y="3982402"/>
            <a:ext cx="8527971" cy="15240"/>
          </a:xfrm>
          <a:prstGeom prst="roundRect">
            <a:avLst>
              <a:gd name="adj" fmla="val 2356110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814" y="4027527"/>
            <a:ext cx="4275058" cy="135719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86570" y="4466749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6453187" y="42668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Programming Puzzles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53187" y="4762381"/>
            <a:ext cx="43308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Each puzzle teaches a new coding concept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6273641" y="5399365"/>
            <a:ext cx="7459266" cy="15240"/>
          </a:xfrm>
          <a:prstGeom prst="roundRect">
            <a:avLst>
              <a:gd name="adj" fmla="val 2356110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en-IL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09" y="5444490"/>
            <a:ext cx="6412587" cy="135719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86570" y="5883712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9"/>
          <p:cNvSpPr/>
          <p:nvPr/>
        </p:nvSpPr>
        <p:spPr>
          <a:xfrm>
            <a:off x="7522012" y="56838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Interactive Gameplay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22012" y="6179344"/>
            <a:ext cx="60231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Adaptive hints, real-time feedback, and interactive tutorials</a:t>
            </a:r>
            <a:endParaRPr lang="en-US" sz="1850" dirty="0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3CAA0302-7CC8-E2CD-AE6C-F9E412E451B8}"/>
              </a:ext>
            </a:extLst>
          </p:cNvPr>
          <p:cNvSpPr/>
          <p:nvPr/>
        </p:nvSpPr>
        <p:spPr>
          <a:xfrm>
            <a:off x="1608349" y="1940841"/>
            <a:ext cx="43308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Unique gaming experience for individuals with disabilities.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4124" y="143753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Engineering and Development Challenges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363220"/>
            <a:ext cx="3614618" cy="1854234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7" name="Shape 4"/>
          <p:cNvSpPr/>
          <p:nvPr/>
        </p:nvSpPr>
        <p:spPr>
          <a:xfrm>
            <a:off x="10178058" y="3363218"/>
            <a:ext cx="3614618" cy="1854235"/>
          </a:xfrm>
          <a:prstGeom prst="roundRect">
            <a:avLst>
              <a:gd name="adj" fmla="val 1424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8" name="Text 5"/>
          <p:cNvSpPr/>
          <p:nvPr/>
        </p:nvSpPr>
        <p:spPr>
          <a:xfrm>
            <a:off x="10512152" y="3540438"/>
            <a:ext cx="3923039" cy="404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Accessible Gaming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2152" y="4219257"/>
            <a:ext cx="2911121" cy="853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Enhancing gameplay with minimal special equipment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56770"/>
            <a:ext cx="7468553" cy="1706030"/>
          </a:xfrm>
          <a:prstGeom prst="roundRect">
            <a:avLst>
              <a:gd name="adj" fmla="val 2559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1" name="Text 8"/>
          <p:cNvSpPr/>
          <p:nvPr/>
        </p:nvSpPr>
        <p:spPr>
          <a:xfrm>
            <a:off x="6658402" y="3521725"/>
            <a:ext cx="482941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</a:t>
            </a:r>
            <a:r>
              <a:rPr lang="en-GB" sz="22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ool</a:t>
            </a:r>
            <a:r>
              <a:rPr lang="en-GB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Exploring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658402" y="4219257"/>
            <a:ext cx="2949061" cy="795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Identifying and integrating</a:t>
            </a:r>
            <a:endParaRPr lang="he-IL" sz="1850" dirty="0">
              <a:solidFill>
                <a:srgbClr val="00002E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suitable tools into the game</a:t>
            </a:r>
            <a:endParaRPr lang="en-US" sz="185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4023BD5-FB96-F63E-45C0-587057D61D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F3F3FF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3" t="315" r="2254" b="-315"/>
          <a:stretch/>
        </p:blipFill>
        <p:spPr bwMode="auto">
          <a:xfrm>
            <a:off x="-190500" y="27954"/>
            <a:ext cx="5829300" cy="8229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2">
            <a:extLst>
              <a:ext uri="{FF2B5EF4-FFF2-40B4-BE49-F238E27FC236}">
                <a16:creationId xmlns:a16="http://schemas.microsoft.com/office/drawing/2014/main" id="{E62141DC-09E9-46D2-EF1C-32270FE877F6}"/>
              </a:ext>
            </a:extLst>
          </p:cNvPr>
          <p:cNvSpPr/>
          <p:nvPr/>
        </p:nvSpPr>
        <p:spPr>
          <a:xfrm>
            <a:off x="6658401" y="5649167"/>
            <a:ext cx="5691135" cy="372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Understanding The Target Audience</a:t>
            </a:r>
            <a:endParaRPr lang="en-US" sz="2200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56C4C9B1-31EB-6ED5-BC00-6D25785771A4}"/>
              </a:ext>
            </a:extLst>
          </p:cNvPr>
          <p:cNvSpPr/>
          <p:nvPr/>
        </p:nvSpPr>
        <p:spPr>
          <a:xfrm>
            <a:off x="6658402" y="6199195"/>
            <a:ext cx="6554164" cy="72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recognizing the limitations of people with physical disabilities in using computers</a:t>
            </a:r>
            <a:endParaRPr lang="en-US" sz="185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EA7C71-5279-4A29-7521-DF5CC5042B58}"/>
              </a:ext>
            </a:extLst>
          </p:cNvPr>
          <p:cNvCxnSpPr>
            <a:cxnSpLocks/>
          </p:cNvCxnSpPr>
          <p:nvPr/>
        </p:nvCxnSpPr>
        <p:spPr>
          <a:xfrm>
            <a:off x="6624423" y="4013574"/>
            <a:ext cx="2983040" cy="0"/>
          </a:xfrm>
          <a:prstGeom prst="line">
            <a:avLst/>
          </a:prstGeom>
          <a:ln>
            <a:solidFill>
              <a:srgbClr val="2D4DF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19B098C-FD3E-E8B5-1767-7E1670BDA0BA}"/>
              </a:ext>
            </a:extLst>
          </p:cNvPr>
          <p:cNvCxnSpPr>
            <a:cxnSpLocks/>
          </p:cNvCxnSpPr>
          <p:nvPr/>
        </p:nvCxnSpPr>
        <p:spPr>
          <a:xfrm>
            <a:off x="10455362" y="4019349"/>
            <a:ext cx="3060010" cy="0"/>
          </a:xfrm>
          <a:prstGeom prst="line">
            <a:avLst/>
          </a:prstGeom>
          <a:ln>
            <a:solidFill>
              <a:srgbClr val="018CE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D8CE94-C679-B425-2D2C-797BEA9CFD78}"/>
              </a:ext>
            </a:extLst>
          </p:cNvPr>
          <p:cNvCxnSpPr>
            <a:cxnSpLocks/>
          </p:cNvCxnSpPr>
          <p:nvPr/>
        </p:nvCxnSpPr>
        <p:spPr>
          <a:xfrm>
            <a:off x="6658402" y="6080414"/>
            <a:ext cx="6764871" cy="0"/>
          </a:xfrm>
          <a:prstGeom prst="line">
            <a:avLst/>
          </a:prstGeom>
          <a:ln>
            <a:solidFill>
              <a:srgbClr val="DA46D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92211-BD64-7634-8237-356B5696F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328F5C8-0867-B387-8C8B-F92AB635DD9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416218" y="2791169"/>
            <a:ext cx="851030" cy="85103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B91B201-910D-3685-D786-9C5584FCB02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918712" y="4114800"/>
            <a:ext cx="851029" cy="8510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231F643-34BD-2191-AC77-B29B32C30DF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63152" y="2791169"/>
            <a:ext cx="862966" cy="862966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63E2360-725D-3612-5F2D-06CBDEC33920}"/>
              </a:ext>
            </a:extLst>
          </p:cNvPr>
          <p:cNvSpPr/>
          <p:nvPr/>
        </p:nvSpPr>
        <p:spPr>
          <a:xfrm>
            <a:off x="5324226" y="958255"/>
            <a:ext cx="4040000" cy="789862"/>
          </a:xfrm>
          <a:prstGeom prst="rect">
            <a:avLst/>
          </a:prstGeom>
          <a:noFill/>
          <a:ln/>
          <a:effectLst>
            <a:glow rad="101600">
              <a:srgbClr val="F3F3FF">
                <a:alpha val="60000"/>
              </a:srgbClr>
            </a:glow>
          </a:effectLst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Technologies</a:t>
            </a:r>
            <a:endParaRPr lang="en-US" sz="44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5BEFBED5-B1A4-A66B-7B15-29C55FFFA710}"/>
              </a:ext>
            </a:extLst>
          </p:cNvPr>
          <p:cNvSpPr/>
          <p:nvPr/>
        </p:nvSpPr>
        <p:spPr>
          <a:xfrm>
            <a:off x="1386542" y="39166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Eye-Tracking</a:t>
            </a:r>
            <a:endParaRPr lang="en-US" sz="22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616227DD-1555-F9FD-3121-91E5B2668039}"/>
              </a:ext>
            </a:extLst>
          </p:cNvPr>
          <p:cNvSpPr/>
          <p:nvPr/>
        </p:nvSpPr>
        <p:spPr>
          <a:xfrm>
            <a:off x="1017270" y="4432207"/>
            <a:ext cx="3554730" cy="533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Detecting eye movements,</a:t>
            </a:r>
          </a:p>
          <a:p>
            <a:pPr marL="0" indent="0" algn="ctr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replacing use of mice</a:t>
            </a:r>
          </a:p>
          <a:p>
            <a:pPr marL="0" indent="0" algn="ctr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00D312AA-95EB-0BDD-7341-0BA5295F94E1}"/>
              </a:ext>
            </a:extLst>
          </p:cNvPr>
          <p:cNvSpPr/>
          <p:nvPr/>
        </p:nvSpPr>
        <p:spPr>
          <a:xfrm>
            <a:off x="5936135" y="52402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Speech-to-Text</a:t>
            </a:r>
            <a:endParaRPr lang="en-US" sz="22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496B9D6B-B1D2-A9FE-B160-F041984D4F13}"/>
              </a:ext>
            </a:extLst>
          </p:cNvPr>
          <p:cNvSpPr/>
          <p:nvPr/>
        </p:nvSpPr>
        <p:spPr>
          <a:xfrm>
            <a:off x="5566804" y="5770814"/>
            <a:ext cx="355484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Converts spoken language into written text,</a:t>
            </a:r>
          </a:p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</a:rPr>
              <a:t>replacing use of keyboard</a:t>
            </a:r>
            <a:endParaRPr lang="en-US" sz="1850" dirty="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3F697F42-52C4-239B-C993-4C5CD4BD159D}"/>
              </a:ext>
            </a:extLst>
          </p:cNvPr>
          <p:cNvSpPr/>
          <p:nvPr/>
        </p:nvSpPr>
        <p:spPr>
          <a:xfrm>
            <a:off x="10427612" y="39166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Bot</a:t>
            </a:r>
            <a:endParaRPr lang="en-US" sz="2200" dirty="0"/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8CE4D46E-31C2-1642-449F-0D59F019037B}"/>
              </a:ext>
            </a:extLst>
          </p:cNvPr>
          <p:cNvSpPr/>
          <p:nvPr/>
        </p:nvSpPr>
        <p:spPr>
          <a:xfrm>
            <a:off x="9885753" y="4429932"/>
            <a:ext cx="4262214" cy="816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000"/>
              </a:lnSpc>
            </a:pPr>
            <a:r>
              <a:rPr lang="en-GB" sz="1850">
                <a:solidFill>
                  <a:srgbClr val="00002E"/>
                </a:solidFill>
                <a:latin typeface="PT Sans"/>
                <a:ea typeface="PT Sans" pitchFamily="34" charset="-122"/>
                <a:cs typeface="PT Sans" pitchFamily="34" charset="-120"/>
              </a:rPr>
              <a:t>Provides interactive assistance,</a:t>
            </a:r>
            <a:r>
              <a:rPr lang="en-GB" sz="1850">
                <a:solidFill>
                  <a:srgbClr val="00002E"/>
                </a:solidFill>
                <a:latin typeface="PT Sans"/>
                <a:ea typeface="+mn-lt"/>
                <a:cs typeface="+mn-lt"/>
              </a:rPr>
              <a:t> </a:t>
            </a:r>
            <a:r>
              <a:rPr lang="en-US" sz="1850">
                <a:solidFill>
                  <a:srgbClr val="00002E"/>
                </a:solidFill>
                <a:ea typeface="+mn-lt"/>
                <a:cs typeface="+mn-lt"/>
              </a:rPr>
              <a:t>bridge</a:t>
            </a:r>
            <a:endParaRPr lang="en-GB" sz="1850">
              <a:solidFill>
                <a:srgbClr val="00002E"/>
              </a:solidFill>
              <a:ea typeface="+mn-lt"/>
              <a:cs typeface="+mn-lt"/>
            </a:endParaRPr>
          </a:p>
          <a:p>
            <a:pPr algn="ctr">
              <a:lnSpc>
                <a:spcPts val="3000"/>
              </a:lnSpc>
            </a:pPr>
            <a:r>
              <a:rPr lang="en-US" sz="1850">
                <a:solidFill>
                  <a:srgbClr val="00002E"/>
                </a:solidFill>
                <a:ea typeface="+mn-lt"/>
                <a:cs typeface="+mn-lt"/>
              </a:rPr>
              <a:t>Between user written code and its execution</a:t>
            </a:r>
            <a:endParaRPr lang="en-GB" sz="1850">
              <a:solidFill>
                <a:srgbClr val="00002E"/>
              </a:solidFill>
              <a:ea typeface="+mn-lt"/>
              <a:cs typeface="+mn-lt"/>
            </a:endParaRPr>
          </a:p>
          <a:p>
            <a:pPr algn="ctr">
              <a:lnSpc>
                <a:spcPts val="3000"/>
              </a:lnSpc>
            </a:pPr>
            <a:endParaRPr lang="en-GB" sz="1850">
              <a:solidFill>
                <a:srgbClr val="00002E"/>
              </a:solidFill>
              <a:latin typeface="PT Sans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0135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1CCB7E-88A3-37A5-F64C-C304AA2EA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F21EFB7-9618-1187-2061-B434878427C1}"/>
              </a:ext>
            </a:extLst>
          </p:cNvPr>
          <p:cNvSpPr/>
          <p:nvPr/>
        </p:nvSpPr>
        <p:spPr>
          <a:xfrm>
            <a:off x="1927263" y="1192296"/>
            <a:ext cx="518473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Research Approach</a:t>
            </a:r>
            <a:endParaRPr lang="en-US" sz="440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DD5A10A-E567-1F53-6336-FBA4F756088C}"/>
              </a:ext>
            </a:extLst>
          </p:cNvPr>
          <p:cNvSpPr/>
          <p:nvPr/>
        </p:nvSpPr>
        <p:spPr>
          <a:xfrm>
            <a:off x="1927262" y="271270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C3615E5C-4430-8511-ECC1-69AE5A1B10B6}"/>
              </a:ext>
            </a:extLst>
          </p:cNvPr>
          <p:cNvSpPr/>
          <p:nvPr/>
        </p:nvSpPr>
        <p:spPr>
          <a:xfrm>
            <a:off x="2095140" y="2812959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A0202CF1-3C95-CBAA-043B-7B0C376C6547}"/>
              </a:ext>
            </a:extLst>
          </p:cNvPr>
          <p:cNvSpPr/>
          <p:nvPr/>
        </p:nvSpPr>
        <p:spPr>
          <a:xfrm>
            <a:off x="2705097" y="2712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Exploring Existing Technologies</a:t>
            </a:r>
            <a:endParaRPr lang="en-US" sz="22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42EDFBBD-264D-EEC0-E21B-A241BF54C396}"/>
              </a:ext>
            </a:extLst>
          </p:cNvPr>
          <p:cNvSpPr/>
          <p:nvPr/>
        </p:nvSpPr>
        <p:spPr>
          <a:xfrm>
            <a:off x="2705096" y="3208246"/>
            <a:ext cx="42545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Reviewing existing accessibility solutions like Rasa, GazePointer and Google STT</a:t>
            </a:r>
            <a:endParaRPr lang="en-US" sz="1850" dirty="0"/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0352B94D-F148-8321-F6ED-8730304B477B}"/>
              </a:ext>
            </a:extLst>
          </p:cNvPr>
          <p:cNvSpPr/>
          <p:nvPr/>
        </p:nvSpPr>
        <p:spPr>
          <a:xfrm>
            <a:off x="1927262" y="485842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23FF83EF-B66D-D690-0C89-0ADBE1BACEAB}"/>
              </a:ext>
            </a:extLst>
          </p:cNvPr>
          <p:cNvSpPr/>
          <p:nvPr/>
        </p:nvSpPr>
        <p:spPr>
          <a:xfrm>
            <a:off x="2095141" y="495867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6F5DC3C5-FFA0-0703-EEE4-4BE5401FF38E}"/>
              </a:ext>
            </a:extLst>
          </p:cNvPr>
          <p:cNvSpPr/>
          <p:nvPr/>
        </p:nvSpPr>
        <p:spPr>
          <a:xfrm>
            <a:off x="2705098" y="48584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Cost-Benefit Analysis</a:t>
            </a:r>
            <a:endParaRPr lang="en-US" sz="22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ED148CB4-1A15-7BB3-0307-E9F3E6686855}"/>
              </a:ext>
            </a:extLst>
          </p:cNvPr>
          <p:cNvSpPr/>
          <p:nvPr/>
        </p:nvSpPr>
        <p:spPr>
          <a:xfrm>
            <a:off x="2705098" y="5353959"/>
            <a:ext cx="394889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Evaluating technologies based on their cost versus capabilities</a:t>
            </a:r>
            <a:endParaRPr lang="en-US" sz="1850" dirty="0">
              <a:latin typeface="PT Sans" panose="020B0503020203020204" pitchFamily="34" charset="0"/>
            </a:endParaRPr>
          </a:p>
        </p:txBody>
      </p:sp>
      <p:sp>
        <p:nvSpPr>
          <p:cNvPr id="12" name="Shape 9">
            <a:extLst>
              <a:ext uri="{FF2B5EF4-FFF2-40B4-BE49-F238E27FC236}">
                <a16:creationId xmlns:a16="http://schemas.microsoft.com/office/drawing/2014/main" id="{CD653601-5526-7D72-B656-7B6C8D0E8FE2}"/>
              </a:ext>
            </a:extLst>
          </p:cNvPr>
          <p:cNvSpPr/>
          <p:nvPr/>
        </p:nvSpPr>
        <p:spPr>
          <a:xfrm>
            <a:off x="8708108" y="485842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73322F00-E71A-5D6D-6AC2-D1E838A0F205}"/>
              </a:ext>
            </a:extLst>
          </p:cNvPr>
          <p:cNvSpPr/>
          <p:nvPr/>
        </p:nvSpPr>
        <p:spPr>
          <a:xfrm>
            <a:off x="8875986" y="495867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he-IL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545CACB6-1A12-B923-CC00-4A6809396D23}"/>
              </a:ext>
            </a:extLst>
          </p:cNvPr>
          <p:cNvSpPr/>
          <p:nvPr/>
        </p:nvSpPr>
        <p:spPr>
          <a:xfrm>
            <a:off x="9485943" y="48584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GB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Involvement in the Process</a:t>
            </a:r>
            <a:endParaRPr lang="en-US" sz="2200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65ABAB59-6FE2-C675-E649-44A8E54F4D40}"/>
              </a:ext>
            </a:extLst>
          </p:cNvPr>
          <p:cNvSpPr/>
          <p:nvPr/>
        </p:nvSpPr>
        <p:spPr>
          <a:xfrm>
            <a:off x="9485942" y="5353959"/>
            <a:ext cx="408662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Early involvement of disabled users to ensure accessibility</a:t>
            </a:r>
            <a:endParaRPr lang="en-US" sz="1850" dirty="0"/>
          </a:p>
        </p:txBody>
      </p:sp>
      <p:sp>
        <p:nvSpPr>
          <p:cNvPr id="16" name="Shape 9">
            <a:extLst>
              <a:ext uri="{FF2B5EF4-FFF2-40B4-BE49-F238E27FC236}">
                <a16:creationId xmlns:a16="http://schemas.microsoft.com/office/drawing/2014/main" id="{2DA4560F-8895-EB77-FD90-D4C96DA75FE9}"/>
              </a:ext>
            </a:extLst>
          </p:cNvPr>
          <p:cNvSpPr/>
          <p:nvPr/>
        </p:nvSpPr>
        <p:spPr>
          <a:xfrm>
            <a:off x="8708108" y="271270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7030A0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7" name="Text 10">
            <a:extLst>
              <a:ext uri="{FF2B5EF4-FFF2-40B4-BE49-F238E27FC236}">
                <a16:creationId xmlns:a16="http://schemas.microsoft.com/office/drawing/2014/main" id="{F1284106-525E-D152-E4A0-E47A05B2525E}"/>
              </a:ext>
            </a:extLst>
          </p:cNvPr>
          <p:cNvSpPr/>
          <p:nvPr/>
        </p:nvSpPr>
        <p:spPr>
          <a:xfrm>
            <a:off x="8875986" y="2812959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A1326D6D-8746-E45A-95A5-3F03FE9670B6}"/>
              </a:ext>
            </a:extLst>
          </p:cNvPr>
          <p:cNvSpPr/>
          <p:nvPr/>
        </p:nvSpPr>
        <p:spPr>
          <a:xfrm>
            <a:off x="9485943" y="2712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Proof of Concept</a:t>
            </a:r>
            <a:endParaRPr lang="en-US" sz="2200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8AD21268-1988-ECD5-486A-9A1FCA3A1D57}"/>
              </a:ext>
            </a:extLst>
          </p:cNvPr>
          <p:cNvSpPr/>
          <p:nvPr/>
        </p:nvSpPr>
        <p:spPr>
          <a:xfrm>
            <a:off x="9485942" y="3208246"/>
            <a:ext cx="408662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GB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Performing a POC to validate that the algorithms, function as expected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394923214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1B750ABEA08D40B7FEF60E6A94AF4B" ma:contentTypeVersion="6" ma:contentTypeDescription="Create a new document." ma:contentTypeScope="" ma:versionID="b79f14a0559c01519bda9f2d9c860c25">
  <xsd:schema xmlns:xsd="http://www.w3.org/2001/XMLSchema" xmlns:xs="http://www.w3.org/2001/XMLSchema" xmlns:p="http://schemas.microsoft.com/office/2006/metadata/properties" xmlns:ns3="ccd4b49d-9833-46c2-bd92-52aef13053bf" targetNamespace="http://schemas.microsoft.com/office/2006/metadata/properties" ma:root="true" ma:fieldsID="cd4f0e10857653d998d11aa37e29070f" ns3:_="">
    <xsd:import namespace="ccd4b49d-9833-46c2-bd92-52aef13053b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DateTake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d4b49d-9833-46c2-bd92-52aef13053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cd4b49d-9833-46c2-bd92-52aef13053bf" xsi:nil="true"/>
  </documentManagement>
</p:properties>
</file>

<file path=customXml/itemProps1.xml><?xml version="1.0" encoding="utf-8"?>
<ds:datastoreItem xmlns:ds="http://schemas.openxmlformats.org/officeDocument/2006/customXml" ds:itemID="{38679606-4E81-47AD-9A42-5071945729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7BFDDE-F10C-46CE-A1D3-59B324B0EF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d4b49d-9833-46c2-bd92-52aef13053b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93D33C9-E85A-4623-BD14-3C53BB5080BC}">
  <ds:schemaRefs>
    <ds:schemaRef ds:uri="ccd4b49d-9833-46c2-bd92-52aef13053bf"/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purl.org/dc/dcmitype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ca9901fa-d2f9-4f8e-a5a0-7d0ae63b2797}" enabled="1" method="Standard" siteId="{d9d3d3ff-6c08-40ca-a4a9-aefb873ec020}" contentBits="3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4872</TotalTime>
  <Words>972</Words>
  <Application>Microsoft Office PowerPoint</Application>
  <PresentationFormat>Custom</PresentationFormat>
  <Paragraphs>241</Paragraphs>
  <Slides>26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PT Sans</vt:lpstr>
      <vt:lpstr>Arial</vt:lpstr>
      <vt:lpstr>Calibri</vt:lpstr>
      <vt:lpstr>Nunito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שחף ענוה-ישראל</cp:lastModifiedBy>
  <cp:revision>13</cp:revision>
  <dcterms:created xsi:type="dcterms:W3CDTF">2025-01-25T15:09:30Z</dcterms:created>
  <dcterms:modified xsi:type="dcterms:W3CDTF">2025-02-02T19:18:31Z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Theme:5</vt:lpwstr>
  </property>
  <property fmtid="{D5CDD505-2E9C-101B-9397-08002B2CF9AE}" pid="3" name="ClassificationContentMarkingFooterText">
    <vt:lpwstr>OFFICIAL</vt:lpwstr>
  </property>
  <property fmtid="{D5CDD505-2E9C-101B-9397-08002B2CF9AE}" pid="4" name="ClassificationContentMarkingHeaderLocations">
    <vt:lpwstr>Office Theme:4</vt:lpwstr>
  </property>
  <property fmtid="{D5CDD505-2E9C-101B-9397-08002B2CF9AE}" pid="5" name="ClassificationContentMarkingHeaderText">
    <vt:lpwstr>OFFICIAL</vt:lpwstr>
  </property>
  <property fmtid="{D5CDD505-2E9C-101B-9397-08002B2CF9AE}" pid="6" name="ContentTypeId">
    <vt:lpwstr>0x010100641B750ABEA08D40B7FEF60E6A94AF4B</vt:lpwstr>
  </property>
</Properties>
</file>

<file path=docProps/thumbnail.jpeg>
</file>